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1915" r:id="rId3"/>
    <p:sldId id="1956" r:id="rId4"/>
    <p:sldId id="1925" r:id="rId5"/>
    <p:sldId id="1974" r:id="rId6"/>
    <p:sldId id="1958" r:id="rId7"/>
    <p:sldId id="1957" r:id="rId8"/>
    <p:sldId id="1949" r:id="rId9"/>
    <p:sldId id="1950" r:id="rId10"/>
    <p:sldId id="1975" r:id="rId11"/>
    <p:sldId id="1968" r:id="rId12"/>
    <p:sldId id="1969" r:id="rId13"/>
    <p:sldId id="1970" r:id="rId14"/>
    <p:sldId id="1971" r:id="rId15"/>
    <p:sldId id="1972" r:id="rId16"/>
    <p:sldId id="1976" r:id="rId17"/>
    <p:sldId id="1959" r:id="rId18"/>
    <p:sldId id="1960" r:id="rId19"/>
    <p:sldId id="1961" r:id="rId20"/>
    <p:sldId id="1978" r:id="rId21"/>
    <p:sldId id="1980" r:id="rId22"/>
    <p:sldId id="1977" r:id="rId23"/>
    <p:sldId id="1981" r:id="rId24"/>
    <p:sldId id="1983" r:id="rId25"/>
    <p:sldId id="1984" r:id="rId26"/>
    <p:sldId id="1982" r:id="rId27"/>
    <p:sldId id="1953" r:id="rId28"/>
    <p:sldId id="1964" r:id="rId29"/>
    <p:sldId id="1962" r:id="rId30"/>
    <p:sldId id="1963" r:id="rId31"/>
    <p:sldId id="1929" r:id="rId32"/>
    <p:sldId id="1891"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DEEAD9-0CBA-1C4C-863D-4FD5E7659D8F}">
          <p14:sldIdLst>
            <p14:sldId id="256"/>
            <p14:sldId id="1915"/>
            <p14:sldId id="1956"/>
            <p14:sldId id="1925"/>
            <p14:sldId id="1974"/>
            <p14:sldId id="1958"/>
            <p14:sldId id="1957"/>
            <p14:sldId id="1949"/>
            <p14:sldId id="1950"/>
            <p14:sldId id="1975"/>
            <p14:sldId id="1968"/>
            <p14:sldId id="1969"/>
            <p14:sldId id="1970"/>
            <p14:sldId id="1971"/>
            <p14:sldId id="1972"/>
            <p14:sldId id="1976"/>
            <p14:sldId id="1959"/>
            <p14:sldId id="1960"/>
            <p14:sldId id="1961"/>
            <p14:sldId id="1978"/>
            <p14:sldId id="1980"/>
            <p14:sldId id="1977"/>
            <p14:sldId id="1981"/>
            <p14:sldId id="1983"/>
            <p14:sldId id="1984"/>
            <p14:sldId id="1982"/>
            <p14:sldId id="1953"/>
            <p14:sldId id="1964"/>
            <p14:sldId id="1962"/>
            <p14:sldId id="1963"/>
            <p14:sldId id="1929"/>
            <p14:sldId id="18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68"/>
    <a:srgbClr val="03896C"/>
    <a:srgbClr val="2C9A82"/>
    <a:srgbClr val="008567"/>
    <a:srgbClr val="5EB3A0"/>
    <a:srgbClr val="3CA28B"/>
    <a:srgbClr val="00896C"/>
    <a:srgbClr val="A5A5A5"/>
    <a:srgbClr val="93CDB6"/>
    <a:srgbClr val="418B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5" autoAdjust="0"/>
    <p:restoredTop sz="89414" autoAdjust="0"/>
  </p:normalViewPr>
  <p:slideViewPr>
    <p:cSldViewPr snapToGrid="0" snapToObjects="1" showGuides="1">
      <p:cViewPr varScale="1">
        <p:scale>
          <a:sx n="116" d="100"/>
          <a:sy n="116" d="100"/>
        </p:scale>
        <p:origin x="100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E06A21-A7B1-9141-AEAB-1FF0B18CA3C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0244AA41-362B-9E4C-A2C0-8CB8EEEC13BA}">
      <dgm:prSet/>
      <dgm:spPr/>
      <dgm:t>
        <a:bodyPr/>
        <a:lstStyle/>
        <a:p>
          <a:r>
            <a:rPr lang="zh-CN" altLang="en-US" dirty="0"/>
            <a:t>问题</a:t>
          </a:r>
          <a:endParaRPr lang="zh-CN" dirty="0"/>
        </a:p>
      </dgm:t>
    </dgm:pt>
    <dgm:pt modelId="{9CDE3CA0-1D44-C04E-A01C-CC6CF4ECB2E2}" type="parTrans" cxnId="{48D0CAB9-4B35-004A-B878-CD46B8551DFA}">
      <dgm:prSet/>
      <dgm:spPr/>
      <dgm:t>
        <a:bodyPr/>
        <a:lstStyle/>
        <a:p>
          <a:endParaRPr lang="zh-CN" altLang="en-US"/>
        </a:p>
      </dgm:t>
    </dgm:pt>
    <dgm:pt modelId="{7BA0FCE2-DB1D-2C41-BA5B-B3A24CE90373}" type="sibTrans" cxnId="{48D0CAB9-4B35-004A-B878-CD46B8551DFA}">
      <dgm:prSet/>
      <dgm:spPr/>
      <dgm:t>
        <a:bodyPr/>
        <a:lstStyle/>
        <a:p>
          <a:endParaRPr lang="zh-CN" altLang="en-US"/>
        </a:p>
      </dgm:t>
    </dgm:pt>
    <dgm:pt modelId="{823C1FEF-FE71-B84E-A90B-88302E750938}">
      <dgm:prSet/>
      <dgm:spPr/>
      <dgm:t>
        <a:bodyPr/>
        <a:lstStyle/>
        <a:p>
          <a:r>
            <a:rPr lang="zh-CN" altLang="en-US" dirty="0"/>
            <a:t>分析</a:t>
          </a:r>
          <a:endParaRPr lang="zh-CN" dirty="0"/>
        </a:p>
      </dgm:t>
    </dgm:pt>
    <dgm:pt modelId="{642DDB53-0253-324A-A881-994BAC9FECF4}" type="parTrans" cxnId="{24AF0743-56CA-C342-8514-C435DE9A1CA4}">
      <dgm:prSet/>
      <dgm:spPr/>
      <dgm:t>
        <a:bodyPr/>
        <a:lstStyle/>
        <a:p>
          <a:endParaRPr lang="zh-CN" altLang="en-US"/>
        </a:p>
      </dgm:t>
    </dgm:pt>
    <dgm:pt modelId="{CC818711-1127-4C40-B1FB-55A59EB7ABE2}" type="sibTrans" cxnId="{24AF0743-56CA-C342-8514-C435DE9A1CA4}">
      <dgm:prSet/>
      <dgm:spPr/>
      <dgm:t>
        <a:bodyPr/>
        <a:lstStyle/>
        <a:p>
          <a:endParaRPr lang="zh-CN" altLang="en-US"/>
        </a:p>
      </dgm:t>
    </dgm:pt>
    <dgm:pt modelId="{683EEA43-CF9E-6F44-98F9-B1FDFA52B088}">
      <dgm:prSet/>
      <dgm:spPr/>
      <dgm:t>
        <a:bodyPr/>
        <a:lstStyle/>
        <a:p>
          <a:r>
            <a:rPr lang="zh-CN" altLang="en-US" b="0" dirty="0"/>
            <a:t>解决</a:t>
          </a:r>
          <a:endParaRPr lang="zh-CN" b="0" dirty="0"/>
        </a:p>
      </dgm:t>
    </dgm:pt>
    <dgm:pt modelId="{5CAA12AD-791B-D944-8FB6-B37C9E945498}" type="parTrans" cxnId="{3FCFCCF4-AE03-C643-952C-9C4D2E1522E9}">
      <dgm:prSet/>
      <dgm:spPr/>
      <dgm:t>
        <a:bodyPr/>
        <a:lstStyle/>
        <a:p>
          <a:endParaRPr lang="zh-CN" altLang="en-US"/>
        </a:p>
      </dgm:t>
    </dgm:pt>
    <dgm:pt modelId="{F7A9B359-4436-104D-983C-6AF2EC67FBF1}" type="sibTrans" cxnId="{3FCFCCF4-AE03-C643-952C-9C4D2E1522E9}">
      <dgm:prSet/>
      <dgm:spPr/>
      <dgm:t>
        <a:bodyPr/>
        <a:lstStyle/>
        <a:p>
          <a:endParaRPr lang="zh-CN" altLang="en-US"/>
        </a:p>
      </dgm:t>
    </dgm:pt>
    <dgm:pt modelId="{520FA108-14CC-E64C-B2DE-633C57B1CAB3}">
      <dgm:prSet/>
      <dgm:spPr/>
      <dgm:t>
        <a:bodyPr/>
        <a:lstStyle/>
        <a:p>
          <a:r>
            <a:rPr lang="zh-CN" altLang="en-US" b="0" dirty="0"/>
            <a:t>分布式锁</a:t>
          </a:r>
          <a:endParaRPr lang="zh-CN" b="0" dirty="0"/>
        </a:p>
      </dgm:t>
    </dgm:pt>
    <dgm:pt modelId="{24DCDC69-145C-5840-B065-7D958905039D}" type="parTrans" cxnId="{65D36909-F7C2-6040-A573-540DC13F9402}">
      <dgm:prSet/>
      <dgm:spPr/>
      <dgm:t>
        <a:bodyPr/>
        <a:lstStyle/>
        <a:p>
          <a:endParaRPr lang="zh-CN" altLang="en-US"/>
        </a:p>
      </dgm:t>
    </dgm:pt>
    <dgm:pt modelId="{625E894D-2F63-4C4B-B960-8019A0DD7245}" type="sibTrans" cxnId="{65D36909-F7C2-6040-A573-540DC13F9402}">
      <dgm:prSet/>
      <dgm:spPr/>
      <dgm:t>
        <a:bodyPr/>
        <a:lstStyle/>
        <a:p>
          <a:endParaRPr lang="zh-CN" altLang="en-US"/>
        </a:p>
      </dgm:t>
    </dgm:pt>
    <dgm:pt modelId="{649B272A-666D-6D4F-B639-B3A0E1CDA34A}" type="pres">
      <dgm:prSet presAssocID="{02E06A21-A7B1-9141-AEAB-1FF0B18CA3CC}" presName="linear" presStyleCnt="0">
        <dgm:presLayoutVars>
          <dgm:animLvl val="lvl"/>
          <dgm:resizeHandles val="exact"/>
        </dgm:presLayoutVars>
      </dgm:prSet>
      <dgm:spPr/>
    </dgm:pt>
    <dgm:pt modelId="{F1D3C051-3A62-1048-983C-2730675DC8C4}" type="pres">
      <dgm:prSet presAssocID="{0244AA41-362B-9E4C-A2C0-8CB8EEEC13BA}" presName="parentText" presStyleLbl="node1" presStyleIdx="0" presStyleCnt="4" custScaleY="70993">
        <dgm:presLayoutVars>
          <dgm:chMax val="0"/>
          <dgm:bulletEnabled val="1"/>
        </dgm:presLayoutVars>
      </dgm:prSet>
      <dgm:spPr/>
    </dgm:pt>
    <dgm:pt modelId="{A6F13066-7110-E34D-BE31-C37217348F5B}" type="pres">
      <dgm:prSet presAssocID="{7BA0FCE2-DB1D-2C41-BA5B-B3A24CE90373}" presName="spacer" presStyleCnt="0"/>
      <dgm:spPr/>
    </dgm:pt>
    <dgm:pt modelId="{68CB3219-E0F2-AB46-90F4-14E9BFBFE1E8}" type="pres">
      <dgm:prSet presAssocID="{823C1FEF-FE71-B84E-A90B-88302E750938}" presName="parentText" presStyleLbl="node1" presStyleIdx="1" presStyleCnt="4" custScaleY="71087">
        <dgm:presLayoutVars>
          <dgm:chMax val="0"/>
          <dgm:bulletEnabled val="1"/>
        </dgm:presLayoutVars>
      </dgm:prSet>
      <dgm:spPr/>
    </dgm:pt>
    <dgm:pt modelId="{97980D98-281C-8947-987D-461A31CF6119}" type="pres">
      <dgm:prSet presAssocID="{CC818711-1127-4C40-B1FB-55A59EB7ABE2}" presName="spacer" presStyleCnt="0"/>
      <dgm:spPr/>
    </dgm:pt>
    <dgm:pt modelId="{7A6F839C-E893-2143-A16B-293B89864CC7}" type="pres">
      <dgm:prSet presAssocID="{683EEA43-CF9E-6F44-98F9-B1FDFA52B088}" presName="parentText" presStyleLbl="node1" presStyleIdx="2" presStyleCnt="4" custScaleY="71118">
        <dgm:presLayoutVars>
          <dgm:chMax val="0"/>
          <dgm:bulletEnabled val="1"/>
        </dgm:presLayoutVars>
      </dgm:prSet>
      <dgm:spPr/>
    </dgm:pt>
    <dgm:pt modelId="{BADDCC55-F2C2-2F46-9F5A-69B30706C8D1}" type="pres">
      <dgm:prSet presAssocID="{F7A9B359-4436-104D-983C-6AF2EC67FBF1}" presName="spacer" presStyleCnt="0"/>
      <dgm:spPr/>
    </dgm:pt>
    <dgm:pt modelId="{5FAC3E0D-3BDE-7441-9776-3B70C6A441BB}" type="pres">
      <dgm:prSet presAssocID="{520FA108-14CC-E64C-B2DE-633C57B1CAB3}" presName="parentText" presStyleLbl="node1" presStyleIdx="3" presStyleCnt="4" custScaleY="71118">
        <dgm:presLayoutVars>
          <dgm:chMax val="0"/>
          <dgm:bulletEnabled val="1"/>
        </dgm:presLayoutVars>
      </dgm:prSet>
      <dgm:spPr/>
    </dgm:pt>
  </dgm:ptLst>
  <dgm:cxnLst>
    <dgm:cxn modelId="{65D36909-F7C2-6040-A573-540DC13F9402}" srcId="{02E06A21-A7B1-9141-AEAB-1FF0B18CA3CC}" destId="{520FA108-14CC-E64C-B2DE-633C57B1CAB3}" srcOrd="3" destOrd="0" parTransId="{24DCDC69-145C-5840-B065-7D958905039D}" sibTransId="{625E894D-2F63-4C4B-B960-8019A0DD7245}"/>
    <dgm:cxn modelId="{02050922-E4C7-9A41-BB32-C90AA7F2F9AE}" type="presOf" srcId="{02E06A21-A7B1-9141-AEAB-1FF0B18CA3CC}" destId="{649B272A-666D-6D4F-B639-B3A0E1CDA34A}" srcOrd="0" destOrd="0" presId="urn:microsoft.com/office/officeart/2005/8/layout/vList2"/>
    <dgm:cxn modelId="{24AF0743-56CA-C342-8514-C435DE9A1CA4}" srcId="{02E06A21-A7B1-9141-AEAB-1FF0B18CA3CC}" destId="{823C1FEF-FE71-B84E-A90B-88302E750938}" srcOrd="1" destOrd="0" parTransId="{642DDB53-0253-324A-A881-994BAC9FECF4}" sibTransId="{CC818711-1127-4C40-B1FB-55A59EB7ABE2}"/>
    <dgm:cxn modelId="{DEBE2B4E-13A7-5C4B-A4F5-3857B0039F2F}" type="presOf" srcId="{683EEA43-CF9E-6F44-98F9-B1FDFA52B088}" destId="{7A6F839C-E893-2143-A16B-293B89864CC7}" srcOrd="0" destOrd="0" presId="urn:microsoft.com/office/officeart/2005/8/layout/vList2"/>
    <dgm:cxn modelId="{B7574379-B863-7A4F-B230-02B932B63CCC}" type="presOf" srcId="{823C1FEF-FE71-B84E-A90B-88302E750938}" destId="{68CB3219-E0F2-AB46-90F4-14E9BFBFE1E8}" srcOrd="0" destOrd="0" presId="urn:microsoft.com/office/officeart/2005/8/layout/vList2"/>
    <dgm:cxn modelId="{21105F9E-B477-7D43-8D4D-C702A1ADA93A}" type="presOf" srcId="{520FA108-14CC-E64C-B2DE-633C57B1CAB3}" destId="{5FAC3E0D-3BDE-7441-9776-3B70C6A441BB}" srcOrd="0" destOrd="0" presId="urn:microsoft.com/office/officeart/2005/8/layout/vList2"/>
    <dgm:cxn modelId="{F7685BB3-08C4-9743-91DE-C84B98F5B701}" type="presOf" srcId="{0244AA41-362B-9E4C-A2C0-8CB8EEEC13BA}" destId="{F1D3C051-3A62-1048-983C-2730675DC8C4}" srcOrd="0" destOrd="0" presId="urn:microsoft.com/office/officeart/2005/8/layout/vList2"/>
    <dgm:cxn modelId="{48D0CAB9-4B35-004A-B878-CD46B8551DFA}" srcId="{02E06A21-A7B1-9141-AEAB-1FF0B18CA3CC}" destId="{0244AA41-362B-9E4C-A2C0-8CB8EEEC13BA}" srcOrd="0" destOrd="0" parTransId="{9CDE3CA0-1D44-C04E-A01C-CC6CF4ECB2E2}" sibTransId="{7BA0FCE2-DB1D-2C41-BA5B-B3A24CE90373}"/>
    <dgm:cxn modelId="{3FCFCCF4-AE03-C643-952C-9C4D2E1522E9}" srcId="{02E06A21-A7B1-9141-AEAB-1FF0B18CA3CC}" destId="{683EEA43-CF9E-6F44-98F9-B1FDFA52B088}" srcOrd="2" destOrd="0" parTransId="{5CAA12AD-791B-D944-8FB6-B37C9E945498}" sibTransId="{F7A9B359-4436-104D-983C-6AF2EC67FBF1}"/>
    <dgm:cxn modelId="{A2F916FD-981B-0645-A384-1B7FE0569BD1}" type="presParOf" srcId="{649B272A-666D-6D4F-B639-B3A0E1CDA34A}" destId="{F1D3C051-3A62-1048-983C-2730675DC8C4}" srcOrd="0" destOrd="0" presId="urn:microsoft.com/office/officeart/2005/8/layout/vList2"/>
    <dgm:cxn modelId="{16212BC9-AE0E-0B4E-BE26-CAB8D075BFA8}" type="presParOf" srcId="{649B272A-666D-6D4F-B639-B3A0E1CDA34A}" destId="{A6F13066-7110-E34D-BE31-C37217348F5B}" srcOrd="1" destOrd="0" presId="urn:microsoft.com/office/officeart/2005/8/layout/vList2"/>
    <dgm:cxn modelId="{ACCBD9D7-343F-DC4A-940C-9AE2A8C174D2}" type="presParOf" srcId="{649B272A-666D-6D4F-B639-B3A0E1CDA34A}" destId="{68CB3219-E0F2-AB46-90F4-14E9BFBFE1E8}" srcOrd="2" destOrd="0" presId="urn:microsoft.com/office/officeart/2005/8/layout/vList2"/>
    <dgm:cxn modelId="{B6BCD702-2846-0549-9918-74FC4AA66772}" type="presParOf" srcId="{649B272A-666D-6D4F-B639-B3A0E1CDA34A}" destId="{97980D98-281C-8947-987D-461A31CF6119}" srcOrd="3" destOrd="0" presId="urn:microsoft.com/office/officeart/2005/8/layout/vList2"/>
    <dgm:cxn modelId="{4AD1797E-4A6F-084C-9925-ACFD2694FE1C}" type="presParOf" srcId="{649B272A-666D-6D4F-B639-B3A0E1CDA34A}" destId="{7A6F839C-E893-2143-A16B-293B89864CC7}" srcOrd="4" destOrd="0" presId="urn:microsoft.com/office/officeart/2005/8/layout/vList2"/>
    <dgm:cxn modelId="{243645BD-D09C-9549-BC9D-5BF7D78E843B}" type="presParOf" srcId="{649B272A-666D-6D4F-B639-B3A0E1CDA34A}" destId="{BADDCC55-F2C2-2F46-9F5A-69B30706C8D1}" srcOrd="5" destOrd="0" presId="urn:microsoft.com/office/officeart/2005/8/layout/vList2"/>
    <dgm:cxn modelId="{5C73F951-C61E-3249-8B01-35FF80548855}" type="presParOf" srcId="{649B272A-666D-6D4F-B639-B3A0E1CDA34A}" destId="{5FAC3E0D-3BDE-7441-9776-3B70C6A441B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3C051-3A62-1048-983C-2730675DC8C4}">
      <dsp:nvSpPr>
        <dsp:cNvPr id="0" name=""/>
        <dsp:cNvSpPr/>
      </dsp:nvSpPr>
      <dsp:spPr>
        <a:xfrm>
          <a:off x="0" y="10891"/>
          <a:ext cx="10515600" cy="83643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问题</a:t>
          </a:r>
        </a:p>
      </dsp:txBody>
      <dsp:txXfrm>
        <a:off x="40831" y="51722"/>
        <a:ext cx="10433938" cy="754770"/>
      </dsp:txXfrm>
    </dsp:sp>
    <dsp:sp modelId="{68CB3219-E0F2-AB46-90F4-14E9BFBFE1E8}">
      <dsp:nvSpPr>
        <dsp:cNvPr id="0" name=""/>
        <dsp:cNvSpPr/>
      </dsp:nvSpPr>
      <dsp:spPr>
        <a:xfrm>
          <a:off x="0" y="956764"/>
          <a:ext cx="10515600" cy="83753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分析</a:t>
          </a:r>
        </a:p>
      </dsp:txBody>
      <dsp:txXfrm>
        <a:off x="40885" y="997649"/>
        <a:ext cx="10433830" cy="755769"/>
      </dsp:txXfrm>
    </dsp:sp>
    <dsp:sp modelId="{7A6F839C-E893-2143-A16B-293B89864CC7}">
      <dsp:nvSpPr>
        <dsp:cNvPr id="0" name=""/>
        <dsp:cNvSpPr/>
      </dsp:nvSpPr>
      <dsp:spPr>
        <a:xfrm>
          <a:off x="0" y="1903744"/>
          <a:ext cx="10515600" cy="8379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0" kern="1200" dirty="0"/>
            <a:t>解决</a:t>
          </a:r>
        </a:p>
      </dsp:txBody>
      <dsp:txXfrm>
        <a:off x="40903" y="1944647"/>
        <a:ext cx="10433794" cy="756099"/>
      </dsp:txXfrm>
    </dsp:sp>
    <dsp:sp modelId="{5FAC3E0D-3BDE-7441-9776-3B70C6A441BB}">
      <dsp:nvSpPr>
        <dsp:cNvPr id="0" name=""/>
        <dsp:cNvSpPr/>
      </dsp:nvSpPr>
      <dsp:spPr>
        <a:xfrm>
          <a:off x="0" y="2851089"/>
          <a:ext cx="10515600" cy="8379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0" kern="1200" dirty="0"/>
            <a:t>分布式锁</a:t>
          </a:r>
        </a:p>
      </dsp:txBody>
      <dsp:txXfrm>
        <a:off x="40903" y="2891992"/>
        <a:ext cx="10433794" cy="7560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70FD6-3A0F-4BBA-BF62-BE978FCF9D44}" type="datetimeFigureOut">
              <a:rPr lang="zh-CN" altLang="en-US" smtClean="0"/>
              <a:t>2020/4/14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6F4EC-D103-4545-8187-B5E200590958}" type="slidenum">
              <a:rPr lang="zh-CN" altLang="en-US" smtClean="0"/>
              <a:t>‹#›</a:t>
            </a:fld>
            <a:endParaRPr lang="zh-CN" altLang="en-US"/>
          </a:p>
        </p:txBody>
      </p:sp>
    </p:spTree>
    <p:extLst>
      <p:ext uri="{BB962C8B-B14F-4D97-AF65-F5344CB8AC3E}">
        <p14:creationId xmlns:p14="http://schemas.microsoft.com/office/powerpoint/2010/main" val="224552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4</a:t>
            </a:fld>
            <a:endParaRPr lang="zh-CN" altLang="en-US"/>
          </a:p>
        </p:txBody>
      </p:sp>
    </p:spTree>
    <p:extLst>
      <p:ext uri="{BB962C8B-B14F-4D97-AF65-F5344CB8AC3E}">
        <p14:creationId xmlns:p14="http://schemas.microsoft.com/office/powerpoint/2010/main" val="3288827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21</a:t>
            </a:fld>
            <a:endParaRPr lang="zh-CN" altLang="en-US"/>
          </a:p>
        </p:txBody>
      </p:sp>
    </p:spTree>
    <p:extLst>
      <p:ext uri="{BB962C8B-B14F-4D97-AF65-F5344CB8AC3E}">
        <p14:creationId xmlns:p14="http://schemas.microsoft.com/office/powerpoint/2010/main" val="972704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22</a:t>
            </a:fld>
            <a:endParaRPr lang="zh-CN" altLang="en-US"/>
          </a:p>
        </p:txBody>
      </p:sp>
    </p:spTree>
    <p:extLst>
      <p:ext uri="{BB962C8B-B14F-4D97-AF65-F5344CB8AC3E}">
        <p14:creationId xmlns:p14="http://schemas.microsoft.com/office/powerpoint/2010/main" val="2627624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23</a:t>
            </a:fld>
            <a:endParaRPr lang="zh-CN" altLang="en-US"/>
          </a:p>
        </p:txBody>
      </p:sp>
    </p:spTree>
    <p:extLst>
      <p:ext uri="{BB962C8B-B14F-4D97-AF65-F5344CB8AC3E}">
        <p14:creationId xmlns:p14="http://schemas.microsoft.com/office/powerpoint/2010/main" val="16347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24</a:t>
            </a:fld>
            <a:endParaRPr lang="zh-CN" altLang="en-US"/>
          </a:p>
        </p:txBody>
      </p:sp>
    </p:spTree>
    <p:extLst>
      <p:ext uri="{BB962C8B-B14F-4D97-AF65-F5344CB8AC3E}">
        <p14:creationId xmlns:p14="http://schemas.microsoft.com/office/powerpoint/2010/main" val="1969796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25</a:t>
            </a:fld>
            <a:endParaRPr lang="zh-CN" altLang="en-US"/>
          </a:p>
        </p:txBody>
      </p:sp>
    </p:spTree>
    <p:extLst>
      <p:ext uri="{BB962C8B-B14F-4D97-AF65-F5344CB8AC3E}">
        <p14:creationId xmlns:p14="http://schemas.microsoft.com/office/powerpoint/2010/main" val="313126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26</a:t>
            </a:fld>
            <a:endParaRPr lang="zh-CN" altLang="en-US"/>
          </a:p>
        </p:txBody>
      </p:sp>
    </p:spTree>
    <p:extLst>
      <p:ext uri="{BB962C8B-B14F-4D97-AF65-F5344CB8AC3E}">
        <p14:creationId xmlns:p14="http://schemas.microsoft.com/office/powerpoint/2010/main" val="130797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27</a:t>
            </a:fld>
            <a:endParaRPr lang="zh-CN" altLang="en-US"/>
          </a:p>
        </p:txBody>
      </p:sp>
    </p:spTree>
    <p:extLst>
      <p:ext uri="{BB962C8B-B14F-4D97-AF65-F5344CB8AC3E}">
        <p14:creationId xmlns:p14="http://schemas.microsoft.com/office/powerpoint/2010/main" val="1766831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28</a:t>
            </a:fld>
            <a:endParaRPr lang="zh-CN" altLang="en-US"/>
          </a:p>
        </p:txBody>
      </p:sp>
    </p:spTree>
    <p:extLst>
      <p:ext uri="{BB962C8B-B14F-4D97-AF65-F5344CB8AC3E}">
        <p14:creationId xmlns:p14="http://schemas.microsoft.com/office/powerpoint/2010/main" val="4168354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29</a:t>
            </a:fld>
            <a:endParaRPr lang="zh-CN" altLang="en-US"/>
          </a:p>
        </p:txBody>
      </p:sp>
    </p:spTree>
    <p:extLst>
      <p:ext uri="{BB962C8B-B14F-4D97-AF65-F5344CB8AC3E}">
        <p14:creationId xmlns:p14="http://schemas.microsoft.com/office/powerpoint/2010/main" val="220009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30</a:t>
            </a:fld>
            <a:endParaRPr lang="zh-CN" altLang="en-US"/>
          </a:p>
        </p:txBody>
      </p:sp>
    </p:spTree>
    <p:extLst>
      <p:ext uri="{BB962C8B-B14F-4D97-AF65-F5344CB8AC3E}">
        <p14:creationId xmlns:p14="http://schemas.microsoft.com/office/powerpoint/2010/main" val="1815745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6</a:t>
            </a:fld>
            <a:endParaRPr lang="zh-CN" altLang="en-US"/>
          </a:p>
        </p:txBody>
      </p:sp>
    </p:spTree>
    <p:extLst>
      <p:ext uri="{BB962C8B-B14F-4D97-AF65-F5344CB8AC3E}">
        <p14:creationId xmlns:p14="http://schemas.microsoft.com/office/powerpoint/2010/main" val="25394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31</a:t>
            </a:fld>
            <a:endParaRPr lang="zh-CN" altLang="en-US"/>
          </a:p>
        </p:txBody>
      </p:sp>
    </p:spTree>
    <p:extLst>
      <p:ext uri="{BB962C8B-B14F-4D97-AF65-F5344CB8AC3E}">
        <p14:creationId xmlns:p14="http://schemas.microsoft.com/office/powerpoint/2010/main" val="285926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8</a:t>
            </a:fld>
            <a:endParaRPr lang="zh-CN" altLang="en-US"/>
          </a:p>
        </p:txBody>
      </p:sp>
    </p:spTree>
    <p:extLst>
      <p:ext uri="{BB962C8B-B14F-4D97-AF65-F5344CB8AC3E}">
        <p14:creationId xmlns:p14="http://schemas.microsoft.com/office/powerpoint/2010/main" val="305555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9</a:t>
            </a:fld>
            <a:endParaRPr lang="zh-CN" altLang="en-US"/>
          </a:p>
        </p:txBody>
      </p:sp>
    </p:spTree>
    <p:extLst>
      <p:ext uri="{BB962C8B-B14F-4D97-AF65-F5344CB8AC3E}">
        <p14:creationId xmlns:p14="http://schemas.microsoft.com/office/powerpoint/2010/main" val="22237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11</a:t>
            </a:fld>
            <a:endParaRPr lang="zh-CN" altLang="en-US"/>
          </a:p>
        </p:txBody>
      </p:sp>
    </p:spTree>
    <p:extLst>
      <p:ext uri="{BB962C8B-B14F-4D97-AF65-F5344CB8AC3E}">
        <p14:creationId xmlns:p14="http://schemas.microsoft.com/office/powerpoint/2010/main" val="3304664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12</a:t>
            </a:fld>
            <a:endParaRPr lang="zh-CN" altLang="en-US"/>
          </a:p>
        </p:txBody>
      </p:sp>
    </p:spTree>
    <p:extLst>
      <p:ext uri="{BB962C8B-B14F-4D97-AF65-F5344CB8AC3E}">
        <p14:creationId xmlns:p14="http://schemas.microsoft.com/office/powerpoint/2010/main" val="178921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13</a:t>
            </a:fld>
            <a:endParaRPr lang="zh-CN" altLang="en-US"/>
          </a:p>
        </p:txBody>
      </p:sp>
    </p:spTree>
    <p:extLst>
      <p:ext uri="{BB962C8B-B14F-4D97-AF65-F5344CB8AC3E}">
        <p14:creationId xmlns:p14="http://schemas.microsoft.com/office/powerpoint/2010/main" val="156371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19</a:t>
            </a:fld>
            <a:endParaRPr lang="zh-CN" altLang="en-US"/>
          </a:p>
        </p:txBody>
      </p:sp>
    </p:spTree>
    <p:extLst>
      <p:ext uri="{BB962C8B-B14F-4D97-AF65-F5344CB8AC3E}">
        <p14:creationId xmlns:p14="http://schemas.microsoft.com/office/powerpoint/2010/main" val="1556947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20</a:t>
            </a:fld>
            <a:endParaRPr lang="zh-CN" altLang="en-US"/>
          </a:p>
        </p:txBody>
      </p:sp>
    </p:spTree>
    <p:extLst>
      <p:ext uri="{BB962C8B-B14F-4D97-AF65-F5344CB8AC3E}">
        <p14:creationId xmlns:p14="http://schemas.microsoft.com/office/powerpoint/2010/main" val="827292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5B4EFB8-63A6-D045-AFD3-996376559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C98E639-DBC9-9C41-94A9-204F9DA4BB3A}"/>
              </a:ext>
            </a:extLst>
          </p:cNvPr>
          <p:cNvSpPr>
            <a:spLocks noGrp="1"/>
          </p:cNvSpPr>
          <p:nvPr>
            <p:ph type="ctrTitle"/>
          </p:nvPr>
        </p:nvSpPr>
        <p:spPr>
          <a:xfrm>
            <a:off x="1524000" y="1939925"/>
            <a:ext cx="9144000" cy="2387600"/>
          </a:xfrm>
        </p:spPr>
        <p:txBody>
          <a:bodyPr anchor="ctr">
            <a:normAutofit/>
          </a:bodyPr>
          <a:lstStyle>
            <a:lvl1pPr algn="ctr">
              <a:defRPr sz="660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19890EBC-C741-7142-8F73-B5ED4ED18877}"/>
              </a:ext>
            </a:extLst>
          </p:cNvPr>
          <p:cNvSpPr>
            <a:spLocks noGrp="1"/>
          </p:cNvSpPr>
          <p:nvPr>
            <p:ph type="subTitle" idx="1"/>
          </p:nvPr>
        </p:nvSpPr>
        <p:spPr>
          <a:xfrm>
            <a:off x="1524000" y="5003800"/>
            <a:ext cx="9144000" cy="1352550"/>
          </a:xfrm>
        </p:spPr>
        <p:txBody>
          <a:bodyPr anchor="ctr">
            <a:normAutofit/>
          </a:bodyPr>
          <a:lstStyle>
            <a:lvl1pPr marL="0" indent="0" algn="ctr">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BB678CEF-C408-8245-8381-8618896BE8F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A924D44B-FA63-F64E-960F-F87517F0CF8E}" type="datetimeFigureOut">
              <a:rPr kumimoji="1" lang="zh-CN" altLang="en-US" smtClean="0"/>
              <a:pPr/>
              <a:t>2020/4/14</a:t>
            </a:fld>
            <a:endParaRPr kumimoji="1" lang="zh-CN" altLang="en-US"/>
          </a:p>
        </p:txBody>
      </p:sp>
      <p:sp>
        <p:nvSpPr>
          <p:cNvPr id="5" name="页脚占位符 4">
            <a:extLst>
              <a:ext uri="{FF2B5EF4-FFF2-40B4-BE49-F238E27FC236}">
                <a16:creationId xmlns:a16="http://schemas.microsoft.com/office/drawing/2014/main" id="{F1F1CC7C-0210-374D-AF61-0D3868712BC1}"/>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A7BB76D1-BD95-7A44-82F1-80E0D173F117}"/>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09DEA35F-A848-4348-93EE-A9F5D0FC43E0}" type="slidenum">
              <a:rPr kumimoji="1" lang="zh-CN" altLang="en-US" smtClean="0"/>
              <a:pPr/>
              <a:t>‹#›</a:t>
            </a:fld>
            <a:endParaRPr kumimoji="1" lang="zh-CN" altLang="en-US"/>
          </a:p>
        </p:txBody>
      </p:sp>
      <p:sp>
        <p:nvSpPr>
          <p:cNvPr id="10" name="矩形 9">
            <a:extLst>
              <a:ext uri="{FF2B5EF4-FFF2-40B4-BE49-F238E27FC236}">
                <a16:creationId xmlns:a16="http://schemas.microsoft.com/office/drawing/2014/main" id="{32E7DFF6-6ACF-4459-8D25-F61B5B2C1A0F}"/>
              </a:ext>
            </a:extLst>
          </p:cNvPr>
          <p:cNvSpPr/>
          <p:nvPr userDrawn="1"/>
        </p:nvSpPr>
        <p:spPr>
          <a:xfrm>
            <a:off x="328961" y="84680"/>
            <a:ext cx="2867722" cy="478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18AFCF9-57A3-4537-9D53-6751E99F4AB2}"/>
              </a:ext>
            </a:extLst>
          </p:cNvPr>
          <p:cNvPicPr>
            <a:picLocks noChangeAspect="1"/>
          </p:cNvPicPr>
          <p:nvPr userDrawn="1"/>
        </p:nvPicPr>
        <p:blipFill>
          <a:blip r:embed="rId3"/>
          <a:stretch>
            <a:fillRect/>
          </a:stretch>
        </p:blipFill>
        <p:spPr>
          <a:xfrm>
            <a:off x="10940239" y="118434"/>
            <a:ext cx="1045740" cy="464086"/>
          </a:xfrm>
          <a:prstGeom prst="rect">
            <a:avLst/>
          </a:prstGeom>
        </p:spPr>
      </p:pic>
    </p:spTree>
    <p:extLst>
      <p:ext uri="{BB962C8B-B14F-4D97-AF65-F5344CB8AC3E}">
        <p14:creationId xmlns:p14="http://schemas.microsoft.com/office/powerpoint/2010/main" val="101101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7177A-CC8C-FF48-A631-0DC94CA1F387}"/>
              </a:ext>
            </a:extLst>
          </p:cNvPr>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F63355A8-10F2-7D41-9240-645F3C7D2CC3}"/>
              </a:ext>
            </a:extLst>
          </p:cNvPr>
          <p:cNvSpPr>
            <a:spLocks noGrp="1"/>
          </p:cNvSpPr>
          <p:nvPr>
            <p:ph idx="1" hasCustomPrompt="1"/>
          </p:nvPr>
        </p:nvSpPr>
        <p:spPr/>
        <p:txBody>
          <a:bodyPr/>
          <a:lstStyle>
            <a:lvl1pPr>
              <a:defRPr b="1">
                <a:solidFill>
                  <a:schemeClr val="tx1"/>
                </a:solidFill>
                <a:latin typeface="微软雅黑" panose="020B0503020204020204" pitchFamily="34" charset="-122"/>
                <a:ea typeface="微软雅黑" panose="020B0503020204020204" pitchFamily="34" charset="-122"/>
              </a:defRPr>
            </a:lvl1pPr>
            <a:lvl2pPr>
              <a:defRPr b="1">
                <a:solidFill>
                  <a:schemeClr val="tx1"/>
                </a:solidFill>
                <a:latin typeface="微软雅黑" panose="020B0503020204020204" pitchFamily="34" charset="-122"/>
                <a:ea typeface="微软雅黑" panose="020B0503020204020204" pitchFamily="34" charset="-122"/>
              </a:defRPr>
            </a:lvl2pPr>
            <a:lvl3pPr>
              <a:defRPr b="1">
                <a:solidFill>
                  <a:schemeClr val="tx1"/>
                </a:solidFill>
                <a:latin typeface="微软雅黑" panose="020B0503020204020204" pitchFamily="34" charset="-122"/>
                <a:ea typeface="微软雅黑" panose="020B0503020204020204" pitchFamily="34" charset="-122"/>
              </a:defRPr>
            </a:lvl3pPr>
            <a:lvl4pPr>
              <a:defRPr b="1">
                <a:solidFill>
                  <a:schemeClr val="tx1"/>
                </a:solidFill>
                <a:latin typeface="微软雅黑" panose="020B0503020204020204" pitchFamily="34" charset="-122"/>
                <a:ea typeface="微软雅黑" panose="020B0503020204020204" pitchFamily="34" charset="-122"/>
              </a:defRPr>
            </a:lvl4pPr>
            <a:lvl5pPr>
              <a:defRPr b="1">
                <a:solidFill>
                  <a:schemeClr val="tx1"/>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3A44AA3-9815-DA45-A0F9-3F4D9C698338}"/>
              </a:ext>
            </a:extLst>
          </p:cNvPr>
          <p:cNvSpPr>
            <a:spLocks noGrp="1"/>
          </p:cNvSpPr>
          <p:nvPr>
            <p:ph type="dt" sz="half" idx="10"/>
          </p:nvPr>
        </p:nvSpPr>
        <p:spPr>
          <a:xfrm>
            <a:off x="8382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A924D44B-FA63-F64E-960F-F87517F0CF8E}" type="datetimeFigureOut">
              <a:rPr kumimoji="1" lang="zh-CN" altLang="en-US" smtClean="0"/>
              <a:pPr/>
              <a:t>2020/4/14</a:t>
            </a:fld>
            <a:endParaRPr kumimoji="1" lang="zh-CN" altLang="en-US"/>
          </a:p>
        </p:txBody>
      </p:sp>
      <p:sp>
        <p:nvSpPr>
          <p:cNvPr id="6" name="灯片编号占位符 5">
            <a:extLst>
              <a:ext uri="{FF2B5EF4-FFF2-40B4-BE49-F238E27FC236}">
                <a16:creationId xmlns:a16="http://schemas.microsoft.com/office/drawing/2014/main" id="{A930C70C-F4DE-A648-883C-2570D8322A97}"/>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09DEA35F-A848-4348-93EE-A9F5D0FC43E0}" type="slidenum">
              <a:rPr kumimoji="1" lang="zh-CN" altLang="en-US" smtClean="0"/>
              <a:pPr/>
              <a:t>‹#›</a:t>
            </a:fld>
            <a:endParaRPr kumimoji="1" lang="zh-CN" altLang="en-US"/>
          </a:p>
        </p:txBody>
      </p:sp>
    </p:spTree>
    <p:extLst>
      <p:ext uri="{BB962C8B-B14F-4D97-AF65-F5344CB8AC3E}">
        <p14:creationId xmlns:p14="http://schemas.microsoft.com/office/powerpoint/2010/main" val="13114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2B06368-4B11-1B47-8FAE-7618F8B9AC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内容占位符 2">
            <a:extLst>
              <a:ext uri="{FF2B5EF4-FFF2-40B4-BE49-F238E27FC236}">
                <a16:creationId xmlns:a16="http://schemas.microsoft.com/office/drawing/2014/main" id="{B5C6375C-D9D0-AE42-9745-159341C4CC26}"/>
              </a:ext>
            </a:extLst>
          </p:cNvPr>
          <p:cNvSpPr>
            <a:spLocks noGrp="1"/>
          </p:cNvSpPr>
          <p:nvPr>
            <p:ph idx="1"/>
          </p:nvPr>
        </p:nvSpPr>
        <p:spPr>
          <a:xfrm>
            <a:off x="6135756" y="1838738"/>
            <a:ext cx="4757531" cy="3922644"/>
          </a:xfrm>
        </p:spPr>
        <p:txBody>
          <a:bodyPr anchor="ctr">
            <a:normAutofit/>
          </a:bodyPr>
          <a:lstStyle>
            <a:lvl1pPr algn="ctr">
              <a:defRPr sz="2400">
                <a:solidFill>
                  <a:schemeClr val="bg1"/>
                </a:solidFill>
                <a:latin typeface="微软雅黑" panose="020B0503020204020204" pitchFamily="34" charset="-122"/>
                <a:ea typeface="微软雅黑" panose="020B0503020204020204" pitchFamily="34" charset="-122"/>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dirty="0"/>
              <a:t>编辑母版文本样式
第二级
第三级
第四级
第五级</a:t>
            </a:r>
          </a:p>
        </p:txBody>
      </p:sp>
      <p:sp>
        <p:nvSpPr>
          <p:cNvPr id="5" name="日期占位符 4">
            <a:extLst>
              <a:ext uri="{FF2B5EF4-FFF2-40B4-BE49-F238E27FC236}">
                <a16:creationId xmlns:a16="http://schemas.microsoft.com/office/drawing/2014/main" id="{DE84FF9F-3582-FF45-B1D5-3ADD3D670D48}"/>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A924D44B-FA63-F64E-960F-F87517F0CF8E}" type="datetimeFigureOut">
              <a:rPr kumimoji="1" lang="zh-CN" altLang="en-US" smtClean="0"/>
              <a:pPr/>
              <a:t>2020/4/14</a:t>
            </a:fld>
            <a:endParaRPr kumimoji="1" lang="zh-CN" altLang="en-US"/>
          </a:p>
        </p:txBody>
      </p:sp>
      <p:sp>
        <p:nvSpPr>
          <p:cNvPr id="6" name="页脚占位符 5">
            <a:extLst>
              <a:ext uri="{FF2B5EF4-FFF2-40B4-BE49-F238E27FC236}">
                <a16:creationId xmlns:a16="http://schemas.microsoft.com/office/drawing/2014/main" id="{A110D316-7B09-9B4C-B752-3122783A6D3B}"/>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kumimoji="1" lang="zh-CN" altLang="en-US"/>
          </a:p>
        </p:txBody>
      </p:sp>
      <p:sp>
        <p:nvSpPr>
          <p:cNvPr id="7" name="灯片编号占位符 6">
            <a:extLst>
              <a:ext uri="{FF2B5EF4-FFF2-40B4-BE49-F238E27FC236}">
                <a16:creationId xmlns:a16="http://schemas.microsoft.com/office/drawing/2014/main" id="{D82CB2AA-AD91-BC4E-86E8-45AE4911EA08}"/>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09DEA35F-A848-4348-93EE-A9F5D0FC43E0}" type="slidenum">
              <a:rPr kumimoji="1" lang="zh-CN" altLang="en-US" smtClean="0"/>
              <a:pPr/>
              <a:t>‹#›</a:t>
            </a:fld>
            <a:endParaRPr kumimoji="1" lang="zh-CN" altLang="en-US"/>
          </a:p>
        </p:txBody>
      </p:sp>
      <p:sp>
        <p:nvSpPr>
          <p:cNvPr id="11" name="矩形 10">
            <a:extLst>
              <a:ext uri="{FF2B5EF4-FFF2-40B4-BE49-F238E27FC236}">
                <a16:creationId xmlns:a16="http://schemas.microsoft.com/office/drawing/2014/main" id="{C5C9429A-1F21-4DA2-85F5-D2B5A74F6F2E}"/>
              </a:ext>
            </a:extLst>
          </p:cNvPr>
          <p:cNvSpPr/>
          <p:nvPr userDrawn="1"/>
        </p:nvSpPr>
        <p:spPr>
          <a:xfrm>
            <a:off x="328961" y="84680"/>
            <a:ext cx="2867722" cy="478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7943220-60F6-4F5D-9454-1CFB5613031A}"/>
              </a:ext>
            </a:extLst>
          </p:cNvPr>
          <p:cNvPicPr>
            <a:picLocks noChangeAspect="1"/>
          </p:cNvPicPr>
          <p:nvPr userDrawn="1"/>
        </p:nvPicPr>
        <p:blipFill>
          <a:blip r:embed="rId3"/>
          <a:stretch>
            <a:fillRect/>
          </a:stretch>
        </p:blipFill>
        <p:spPr>
          <a:xfrm>
            <a:off x="10940239" y="118434"/>
            <a:ext cx="1045740" cy="464086"/>
          </a:xfrm>
          <a:prstGeom prst="rect">
            <a:avLst/>
          </a:prstGeom>
        </p:spPr>
      </p:pic>
    </p:spTree>
    <p:extLst>
      <p:ext uri="{BB962C8B-B14F-4D97-AF65-F5344CB8AC3E}">
        <p14:creationId xmlns:p14="http://schemas.microsoft.com/office/powerpoint/2010/main" val="33628446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3AA5B74-01BC-9245-A786-BE8404DABB4B}"/>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25FBE8B-EBCC-41B7-B0AD-497366EA2E7C}"/>
              </a:ext>
            </a:extLst>
          </p:cNvPr>
          <p:cNvSpPr/>
          <p:nvPr userDrawn="1"/>
        </p:nvSpPr>
        <p:spPr>
          <a:xfrm>
            <a:off x="328961" y="84680"/>
            <a:ext cx="2867722" cy="478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 name="标题占位符 1">
            <a:extLst>
              <a:ext uri="{FF2B5EF4-FFF2-40B4-BE49-F238E27FC236}">
                <a16:creationId xmlns:a16="http://schemas.microsoft.com/office/drawing/2014/main" id="{C79CA3AD-CAF5-6A42-A93B-179CCC59BC69}"/>
              </a:ext>
            </a:extLst>
          </p:cNvPr>
          <p:cNvSpPr>
            <a:spLocks noGrp="1"/>
          </p:cNvSpPr>
          <p:nvPr>
            <p:ph type="title"/>
          </p:nvPr>
        </p:nvSpPr>
        <p:spPr>
          <a:xfrm>
            <a:off x="838200" y="365126"/>
            <a:ext cx="10515600" cy="1084534"/>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346EA419-7690-774A-94FC-89A1B6B521B1}"/>
              </a:ext>
            </a:extLst>
          </p:cNvPr>
          <p:cNvSpPr>
            <a:spLocks noGrp="1"/>
          </p:cNvSpPr>
          <p:nvPr>
            <p:ph type="body" idx="1"/>
          </p:nvPr>
        </p:nvSpPr>
        <p:spPr>
          <a:xfrm>
            <a:off x="838200" y="1598341"/>
            <a:ext cx="10515600" cy="4578622"/>
          </a:xfrm>
          <a:prstGeom prst="rect">
            <a:avLst/>
          </a:prstGeom>
        </p:spPr>
        <p:txBody>
          <a:bodyPr vert="horz" lIns="91440" tIns="45720" rIns="91440" bIns="45720" rtlCol="0">
            <a:normAutofit/>
          </a:body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CA121636-03B2-4744-92BF-AFFC8AE303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latin typeface="微软雅黑" panose="020B0503020204020204" pitchFamily="34" charset="-122"/>
                <a:ea typeface="微软雅黑" panose="020B0503020204020204" pitchFamily="34" charset="-122"/>
              </a:defRPr>
            </a:lvl1pPr>
          </a:lstStyle>
          <a:p>
            <a:fld id="{A924D44B-FA63-F64E-960F-F87517F0CF8E}" type="datetimeFigureOut">
              <a:rPr kumimoji="1" lang="zh-CN" altLang="en-US" smtClean="0"/>
              <a:pPr/>
              <a:t>2020/4/14</a:t>
            </a:fld>
            <a:endParaRPr kumimoji="1" lang="zh-CN" altLang="en-US"/>
          </a:p>
        </p:txBody>
      </p:sp>
      <p:sp>
        <p:nvSpPr>
          <p:cNvPr id="5" name="页脚占位符 4">
            <a:extLst>
              <a:ext uri="{FF2B5EF4-FFF2-40B4-BE49-F238E27FC236}">
                <a16:creationId xmlns:a16="http://schemas.microsoft.com/office/drawing/2014/main" id="{7B867EFF-88EC-4C48-A44E-CC1D509BE1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8128BCAD-E8F6-324E-B906-4409CB73FA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软雅黑" panose="020B0503020204020204" pitchFamily="34" charset="-122"/>
                <a:ea typeface="微软雅黑" panose="020B0503020204020204" pitchFamily="34" charset="-122"/>
              </a:defRPr>
            </a:lvl1pPr>
          </a:lstStyle>
          <a:p>
            <a:fld id="{09DEA35F-A848-4348-93EE-A9F5D0FC43E0}" type="slidenum">
              <a:rPr kumimoji="1" lang="zh-CN" altLang="en-US" smtClean="0"/>
              <a:pPr/>
              <a:t>‹#›</a:t>
            </a:fld>
            <a:endParaRPr kumimoji="1" lang="zh-CN" altLang="en-US"/>
          </a:p>
        </p:txBody>
      </p:sp>
      <p:pic>
        <p:nvPicPr>
          <p:cNvPr id="11" name="图片 10">
            <a:extLst>
              <a:ext uri="{FF2B5EF4-FFF2-40B4-BE49-F238E27FC236}">
                <a16:creationId xmlns:a16="http://schemas.microsoft.com/office/drawing/2014/main" id="{98045DDA-B1F2-4897-BCAC-D1F011476F94}"/>
              </a:ext>
            </a:extLst>
          </p:cNvPr>
          <p:cNvPicPr>
            <a:picLocks noChangeAspect="1"/>
          </p:cNvPicPr>
          <p:nvPr userDrawn="1"/>
        </p:nvPicPr>
        <p:blipFill>
          <a:blip r:embed="rId6"/>
          <a:stretch>
            <a:fillRect/>
          </a:stretch>
        </p:blipFill>
        <p:spPr>
          <a:xfrm>
            <a:off x="10940239" y="118434"/>
            <a:ext cx="1045740" cy="464086"/>
          </a:xfrm>
          <a:prstGeom prst="rect">
            <a:avLst/>
          </a:prstGeom>
        </p:spPr>
      </p:pic>
    </p:spTree>
    <p:extLst>
      <p:ext uri="{BB962C8B-B14F-4D97-AF65-F5344CB8AC3E}">
        <p14:creationId xmlns:p14="http://schemas.microsoft.com/office/powerpoint/2010/main" val="1976579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Lst>
  <p:txStyles>
    <p:titleStyle>
      <a:lvl1pPr algn="l" defTabSz="914400" rtl="0" eaLnBrk="1" latinLnBrk="0" hangingPunct="1">
        <a:lnSpc>
          <a:spcPct val="90000"/>
        </a:lnSpc>
        <a:spcBef>
          <a:spcPct val="0"/>
        </a:spcBef>
        <a:buNone/>
        <a:defRPr sz="4400" b="1" kern="1200">
          <a:solidFill>
            <a:srgbClr val="00896C"/>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90000"/>
        </a:lnSpc>
        <a:spcBef>
          <a:spcPts val="1000"/>
        </a:spcBef>
        <a:buFontTx/>
        <a:buNone/>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onfluence.staff.xdf.cn/pages/viewpage.action?pageId=4997155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15822-C395-9D4A-96BD-CD52D280A9CC}"/>
              </a:ext>
            </a:extLst>
          </p:cNvPr>
          <p:cNvSpPr>
            <a:spLocks noGrp="1"/>
          </p:cNvSpPr>
          <p:nvPr>
            <p:ph type="ctrTitle"/>
          </p:nvPr>
        </p:nvSpPr>
        <p:spPr/>
        <p:txBody>
          <a:bodyPr>
            <a:normAutofit/>
          </a:bodyPr>
          <a:lstStyle/>
          <a:p>
            <a:r>
              <a:rPr lang="en-US" altLang="zh-CN" sz="5400" b="0"/>
              <a:t>Redis</a:t>
            </a:r>
            <a:r>
              <a:rPr lang="zh-CN" altLang="en-US" sz="5400" b="0"/>
              <a:t>分布式锁介绍及使用</a:t>
            </a:r>
            <a:endParaRPr kumimoji="1" lang="zh-CN" altLang="en-US" sz="5400" b="1" dirty="0"/>
          </a:p>
        </p:txBody>
      </p:sp>
      <p:sp>
        <p:nvSpPr>
          <p:cNvPr id="5" name="副标题 4">
            <a:extLst>
              <a:ext uri="{FF2B5EF4-FFF2-40B4-BE49-F238E27FC236}">
                <a16:creationId xmlns:a16="http://schemas.microsoft.com/office/drawing/2014/main" id="{F7B8D4FC-7B22-4174-B735-BEA29A6A7EB5}"/>
              </a:ext>
            </a:extLst>
          </p:cNvPr>
          <p:cNvSpPr>
            <a:spLocks noGrp="1"/>
          </p:cNvSpPr>
          <p:nvPr>
            <p:ph type="subTitle" idx="1"/>
          </p:nvPr>
        </p:nvSpPr>
        <p:spPr>
          <a:xfrm>
            <a:off x="5564777" y="5003800"/>
            <a:ext cx="5103222" cy="1352550"/>
          </a:xfrm>
        </p:spPr>
        <p:txBody>
          <a:bodyPr>
            <a:normAutofit/>
          </a:bodyPr>
          <a:lstStyle/>
          <a:p>
            <a:pPr algn="l"/>
            <a:r>
              <a:rPr lang="zh-CN" altLang="en-US"/>
              <a:t>姓名：刘新</a:t>
            </a:r>
            <a:endParaRPr lang="en-US" altLang="zh-CN" dirty="0"/>
          </a:p>
          <a:p>
            <a:pPr algn="l"/>
            <a:r>
              <a:rPr lang="zh-CN" altLang="en-US"/>
              <a:t>日期：</a:t>
            </a:r>
            <a:r>
              <a:rPr lang="en-US" altLang="zh-CN" b="1"/>
              <a:t>2020</a:t>
            </a:r>
            <a:r>
              <a:rPr lang="zh-CN" altLang="en-US" b="1"/>
              <a:t>年</a:t>
            </a:r>
            <a:r>
              <a:rPr lang="en-US" altLang="zh-CN"/>
              <a:t>4</a:t>
            </a:r>
            <a:r>
              <a:rPr lang="zh-CN" altLang="en-US" b="1"/>
              <a:t>月</a:t>
            </a:r>
            <a:endParaRPr lang="zh-CN" altLang="en-US" b="1" dirty="0"/>
          </a:p>
        </p:txBody>
      </p:sp>
    </p:spTree>
    <p:extLst>
      <p:ext uri="{BB962C8B-B14F-4D97-AF65-F5344CB8AC3E}">
        <p14:creationId xmlns:p14="http://schemas.microsoft.com/office/powerpoint/2010/main" val="2428419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A3B85DA-21F2-4547-8B57-6426AEC98603}"/>
              </a:ext>
            </a:extLst>
          </p:cNvPr>
          <p:cNvSpPr/>
          <p:nvPr/>
        </p:nvSpPr>
        <p:spPr>
          <a:xfrm>
            <a:off x="9821300" y="362458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CF718CB4-7796-1C42-88E1-D6CE3A2E3C41}"/>
              </a:ext>
            </a:extLst>
          </p:cNvPr>
          <p:cNvGrpSpPr/>
          <p:nvPr/>
        </p:nvGrpSpPr>
        <p:grpSpPr>
          <a:xfrm>
            <a:off x="1882813" y="2027836"/>
            <a:ext cx="3272128" cy="3272128"/>
            <a:chOff x="1269667" y="1823914"/>
            <a:chExt cx="4093043" cy="4093043"/>
          </a:xfrm>
        </p:grpSpPr>
        <p:sp>
          <p:nvSpPr>
            <p:cNvPr id="9" name="椭圆 8">
              <a:extLst>
                <a:ext uri="{FF2B5EF4-FFF2-40B4-BE49-F238E27FC236}">
                  <a16:creationId xmlns:a16="http://schemas.microsoft.com/office/drawing/2014/main" id="{E31CDF1A-4CC0-A446-B69A-7F70D52E2A8E}"/>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746A699C-057D-174C-B2F2-6B7713A8D018}"/>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a:extLst>
              <a:ext uri="{FF2B5EF4-FFF2-40B4-BE49-F238E27FC236}">
                <a16:creationId xmlns:a16="http://schemas.microsoft.com/office/drawing/2014/main" id="{64201E78-8BC5-6A49-8301-5C8ABDCC3073}"/>
              </a:ext>
            </a:extLst>
          </p:cNvPr>
          <p:cNvSpPr/>
          <p:nvPr/>
        </p:nvSpPr>
        <p:spPr>
          <a:xfrm>
            <a:off x="4646531" y="2959188"/>
            <a:ext cx="4093044" cy="1223412"/>
          </a:xfrm>
          <a:prstGeom prst="rect">
            <a:avLst/>
          </a:prstGeom>
        </p:spPr>
        <p:txBody>
          <a:bodyPr wrap="square" lIns="68580" tIns="34290" rIns="68580" bIns="34290">
            <a:spAutoFit/>
          </a:bodyPr>
          <a:lstStyle/>
          <a:p>
            <a:pPr>
              <a:defRPr/>
            </a:pPr>
            <a:r>
              <a:rPr lang="zh-CN" altLang="en-US" sz="7500" b="1" spc="225" dirty="0">
                <a:solidFill>
                  <a:srgbClr val="292929"/>
                </a:solidFill>
                <a:cs typeface="+mn-ea"/>
                <a:sym typeface="+mn-lt"/>
              </a:rPr>
              <a:t>解决</a:t>
            </a:r>
            <a:endParaRPr sz="7500" b="1" spc="225" dirty="0">
              <a:solidFill>
                <a:srgbClr val="292929"/>
              </a:solidFill>
              <a:cs typeface="+mn-ea"/>
              <a:sym typeface="+mn-lt"/>
            </a:endParaRPr>
          </a:p>
        </p:txBody>
      </p:sp>
      <p:sp>
        <p:nvSpPr>
          <p:cNvPr id="12" name="文本框 11">
            <a:extLst>
              <a:ext uri="{FF2B5EF4-FFF2-40B4-BE49-F238E27FC236}">
                <a16:creationId xmlns:a16="http://schemas.microsoft.com/office/drawing/2014/main" id="{5D566964-F092-AA4B-B472-22C76235B151}"/>
              </a:ext>
            </a:extLst>
          </p:cNvPr>
          <p:cNvSpPr txBox="1"/>
          <p:nvPr/>
        </p:nvSpPr>
        <p:spPr>
          <a:xfrm>
            <a:off x="2037201" y="2959188"/>
            <a:ext cx="1830706" cy="1323439"/>
          </a:xfrm>
          <a:prstGeom prst="rect">
            <a:avLst/>
          </a:prstGeom>
          <a:noFill/>
        </p:spPr>
        <p:txBody>
          <a:bodyPr wrap="square" rtlCol="0">
            <a:spAutoFit/>
          </a:bodyPr>
          <a:lstStyle/>
          <a:p>
            <a:pPr algn="ctr"/>
            <a:r>
              <a:rPr lang="en-US" altLang="zh-CN" sz="8000" dirty="0">
                <a:solidFill>
                  <a:schemeClr val="tx1">
                    <a:lumMod val="75000"/>
                    <a:lumOff val="25000"/>
                  </a:schemeClr>
                </a:solidFill>
                <a:cs typeface="+mn-ea"/>
                <a:sym typeface="+mn-lt"/>
              </a:rPr>
              <a:t>03</a:t>
            </a:r>
          </a:p>
        </p:txBody>
      </p:sp>
    </p:spTree>
    <p:extLst>
      <p:ext uri="{BB962C8B-B14F-4D97-AF65-F5344CB8AC3E}">
        <p14:creationId xmlns:p14="http://schemas.microsoft.com/office/powerpoint/2010/main" val="3779833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83079" y="2924823"/>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1645387"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1640129" cy="369332"/>
          </a:xfrm>
          <a:prstGeom prst="rect">
            <a:avLst/>
          </a:prstGeom>
          <a:noFill/>
        </p:spPr>
        <p:txBody>
          <a:bodyPr wrap="none" rtlCol="0">
            <a:spAutoFit/>
          </a:bodyPr>
          <a:lstStyle/>
          <a:p>
            <a:r>
              <a:rPr kumimoji="1" lang="zh-CN" altLang="en-US"/>
              <a:t>基于</a:t>
            </a:r>
            <a:r>
              <a:rPr kumimoji="1" lang="en-US" altLang="zh-CN"/>
              <a:t>redis</a:t>
            </a:r>
            <a:r>
              <a:rPr kumimoji="1" lang="zh-CN" altLang="en-US"/>
              <a:t>实现</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7" name="矩形: 圆角 17">
            <a:extLst>
              <a:ext uri="{FF2B5EF4-FFF2-40B4-BE49-F238E27FC236}">
                <a16:creationId xmlns:a16="http://schemas.microsoft.com/office/drawing/2014/main" id="{A7C45FFE-9640-1B49-9AE6-BFDE2A2F4F7F}"/>
              </a:ext>
            </a:extLst>
          </p:cNvPr>
          <p:cNvSpPr/>
          <p:nvPr/>
        </p:nvSpPr>
        <p:spPr>
          <a:xfrm>
            <a:off x="851338" y="2118988"/>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01</a:t>
            </a:r>
          </a:p>
        </p:txBody>
      </p:sp>
      <p:sp>
        <p:nvSpPr>
          <p:cNvPr id="18" name="文本框 17">
            <a:extLst>
              <a:ext uri="{FF2B5EF4-FFF2-40B4-BE49-F238E27FC236}">
                <a16:creationId xmlns:a16="http://schemas.microsoft.com/office/drawing/2014/main" id="{ECCCE271-4E1B-7748-8FA2-FD1C63F0C038}"/>
              </a:ext>
            </a:extLst>
          </p:cNvPr>
          <p:cNvSpPr txBox="1"/>
          <p:nvPr/>
        </p:nvSpPr>
        <p:spPr>
          <a:xfrm>
            <a:off x="1592294" y="1917899"/>
            <a:ext cx="9340377" cy="126002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600">
                <a:solidFill>
                  <a:schemeClr val="tx1">
                    <a:lumMod val="75000"/>
                    <a:lumOff val="25000"/>
                  </a:schemeClr>
                </a:solidFill>
                <a:cs typeface="+mn-ea"/>
              </a:rPr>
              <a:t>加锁</a:t>
            </a:r>
            <a:endParaRPr lang="en-US" altLang="zh-CN" sz="1600">
              <a:solidFill>
                <a:schemeClr val="tx1">
                  <a:lumMod val="75000"/>
                  <a:lumOff val="25000"/>
                </a:schemeClr>
              </a:solidFill>
              <a:cs typeface="+mn-ea"/>
            </a:endParaRPr>
          </a:p>
          <a:p>
            <a:pPr>
              <a:lnSpc>
                <a:spcPct val="150000"/>
              </a:lnSpc>
            </a:pPr>
            <a:r>
              <a:rPr lang="zh-CN" altLang="en-US" sz="1200">
                <a:solidFill>
                  <a:schemeClr val="tx1">
                    <a:lumMod val="75000"/>
                    <a:lumOff val="25000"/>
                  </a:schemeClr>
                </a:solidFill>
                <a:cs typeface="+mn-ea"/>
              </a:rPr>
              <a:t>最简单的方法是使用</a:t>
            </a:r>
            <a:r>
              <a:rPr lang="en-US" altLang="zh-CN" sz="1200">
                <a:solidFill>
                  <a:schemeClr val="tx1">
                    <a:lumMod val="75000"/>
                    <a:lumOff val="25000"/>
                  </a:schemeClr>
                </a:solidFill>
                <a:cs typeface="+mn-ea"/>
              </a:rPr>
              <a:t>setnx</a:t>
            </a:r>
            <a:r>
              <a:rPr lang="zh-CN" altLang="en-US" sz="1200">
                <a:solidFill>
                  <a:schemeClr val="tx1">
                    <a:lumMod val="75000"/>
                    <a:lumOff val="25000"/>
                  </a:schemeClr>
                </a:solidFill>
                <a:cs typeface="+mn-ea"/>
              </a:rPr>
              <a:t>命令。</a:t>
            </a:r>
            <a:r>
              <a:rPr lang="en-US" altLang="zh-CN" sz="1200">
                <a:solidFill>
                  <a:schemeClr val="tx1">
                    <a:lumMod val="75000"/>
                    <a:lumOff val="25000"/>
                  </a:schemeClr>
                </a:solidFill>
                <a:cs typeface="+mn-ea"/>
              </a:rPr>
              <a:t>“set if not exits”setnx</a:t>
            </a:r>
            <a:r>
              <a:rPr lang="zh-CN" altLang="en-US" sz="1200">
                <a:solidFill>
                  <a:schemeClr val="tx1">
                    <a:lumMod val="75000"/>
                    <a:lumOff val="25000"/>
                  </a:schemeClr>
                </a:solidFill>
                <a:cs typeface="+mn-ea"/>
              </a:rPr>
              <a:t>（</a:t>
            </a:r>
            <a:r>
              <a:rPr lang="en-US" altLang="zh-CN" sz="1200">
                <a:solidFill>
                  <a:schemeClr val="tx1">
                    <a:lumMod val="75000"/>
                    <a:lumOff val="25000"/>
                  </a:schemeClr>
                </a:solidFill>
                <a:cs typeface="+mn-ea"/>
              </a:rPr>
              <a:t>key</a:t>
            </a:r>
            <a:r>
              <a:rPr lang="zh-CN" altLang="en-US" sz="1200">
                <a:solidFill>
                  <a:schemeClr val="tx1">
                    <a:lumMod val="75000"/>
                    <a:lumOff val="25000"/>
                  </a:schemeClr>
                </a:solidFill>
                <a:cs typeface="+mn-ea"/>
              </a:rPr>
              <a:t>，</a:t>
            </a:r>
            <a:r>
              <a:rPr lang="en-US" altLang="zh-CN" sz="1200">
                <a:solidFill>
                  <a:schemeClr val="tx1">
                    <a:lumMod val="75000"/>
                    <a:lumOff val="25000"/>
                  </a:schemeClr>
                </a:solidFill>
                <a:cs typeface="+mn-ea"/>
              </a:rPr>
              <a:t>1</a:t>
            </a:r>
            <a:r>
              <a:rPr lang="zh-CN" altLang="en-US" sz="1200">
                <a:solidFill>
                  <a:schemeClr val="tx1">
                    <a:lumMod val="75000"/>
                    <a:lumOff val="25000"/>
                  </a:schemeClr>
                </a:solidFill>
                <a:cs typeface="+mn-ea"/>
              </a:rPr>
              <a:t>）</a:t>
            </a:r>
            <a:br>
              <a:rPr lang="zh-CN" altLang="en-US" sz="1200">
                <a:solidFill>
                  <a:schemeClr val="tx1">
                    <a:lumMod val="75000"/>
                    <a:lumOff val="25000"/>
                  </a:schemeClr>
                </a:solidFill>
                <a:cs typeface="+mn-ea"/>
              </a:rPr>
            </a:br>
            <a:r>
              <a:rPr lang="zh-CN" altLang="en-US" sz="1200">
                <a:solidFill>
                  <a:schemeClr val="tx1">
                    <a:lumMod val="75000"/>
                    <a:lumOff val="25000"/>
                  </a:schemeClr>
                </a:solidFill>
                <a:cs typeface="+mn-ea"/>
              </a:rPr>
              <a:t>当一个线程执行</a:t>
            </a:r>
            <a:r>
              <a:rPr lang="en-US" altLang="zh-CN" sz="1200">
                <a:solidFill>
                  <a:schemeClr val="tx1">
                    <a:lumMod val="75000"/>
                    <a:lumOff val="25000"/>
                  </a:schemeClr>
                </a:solidFill>
                <a:cs typeface="+mn-ea"/>
              </a:rPr>
              <a:t>setnx</a:t>
            </a:r>
            <a:r>
              <a:rPr lang="zh-CN" altLang="en-US" sz="1200">
                <a:solidFill>
                  <a:schemeClr val="tx1">
                    <a:lumMod val="75000"/>
                    <a:lumOff val="25000"/>
                  </a:schemeClr>
                </a:solidFill>
                <a:cs typeface="+mn-ea"/>
              </a:rPr>
              <a:t>返回</a:t>
            </a:r>
            <a:r>
              <a:rPr lang="en-US" altLang="zh-CN" sz="1200">
                <a:solidFill>
                  <a:schemeClr val="tx1">
                    <a:lumMod val="75000"/>
                    <a:lumOff val="25000"/>
                  </a:schemeClr>
                </a:solidFill>
                <a:cs typeface="+mn-ea"/>
              </a:rPr>
              <a:t>1</a:t>
            </a:r>
            <a:r>
              <a:rPr lang="zh-CN" altLang="en-US" sz="1200">
                <a:solidFill>
                  <a:schemeClr val="tx1">
                    <a:lumMod val="75000"/>
                    <a:lumOff val="25000"/>
                  </a:schemeClr>
                </a:solidFill>
                <a:cs typeface="+mn-ea"/>
              </a:rPr>
              <a:t>，说明</a:t>
            </a:r>
            <a:r>
              <a:rPr lang="en-US" altLang="zh-CN" sz="1200">
                <a:solidFill>
                  <a:schemeClr val="tx1">
                    <a:lumMod val="75000"/>
                    <a:lumOff val="25000"/>
                  </a:schemeClr>
                </a:solidFill>
                <a:cs typeface="+mn-ea"/>
              </a:rPr>
              <a:t>key</a:t>
            </a:r>
            <a:r>
              <a:rPr lang="zh-CN" altLang="en-US" sz="1200">
                <a:solidFill>
                  <a:schemeClr val="tx1">
                    <a:lumMod val="75000"/>
                    <a:lumOff val="25000"/>
                  </a:schemeClr>
                </a:solidFill>
                <a:cs typeface="+mn-ea"/>
              </a:rPr>
              <a:t>原本不存在，该线程成功得到了锁；当一个线程执行</a:t>
            </a:r>
            <a:r>
              <a:rPr lang="en-US" altLang="zh-CN" sz="1200">
                <a:solidFill>
                  <a:schemeClr val="tx1">
                    <a:lumMod val="75000"/>
                    <a:lumOff val="25000"/>
                  </a:schemeClr>
                </a:solidFill>
                <a:cs typeface="+mn-ea"/>
              </a:rPr>
              <a:t>setnx</a:t>
            </a:r>
            <a:r>
              <a:rPr lang="zh-CN" altLang="en-US" sz="1200">
                <a:solidFill>
                  <a:schemeClr val="tx1">
                    <a:lumMod val="75000"/>
                    <a:lumOff val="25000"/>
                  </a:schemeClr>
                </a:solidFill>
                <a:cs typeface="+mn-ea"/>
              </a:rPr>
              <a:t>返回</a:t>
            </a:r>
            <a:r>
              <a:rPr lang="en-US" altLang="zh-CN" sz="1200">
                <a:solidFill>
                  <a:schemeClr val="tx1">
                    <a:lumMod val="75000"/>
                    <a:lumOff val="25000"/>
                  </a:schemeClr>
                </a:solidFill>
                <a:cs typeface="+mn-ea"/>
              </a:rPr>
              <a:t>0</a:t>
            </a:r>
            <a:r>
              <a:rPr lang="zh-CN" altLang="en-US" sz="1200">
                <a:solidFill>
                  <a:schemeClr val="tx1">
                    <a:lumMod val="75000"/>
                    <a:lumOff val="25000"/>
                  </a:schemeClr>
                </a:solidFill>
                <a:cs typeface="+mn-ea"/>
              </a:rPr>
              <a:t>，说明</a:t>
            </a:r>
            <a:r>
              <a:rPr lang="en-US" altLang="zh-CN" sz="1200">
                <a:solidFill>
                  <a:schemeClr val="tx1">
                    <a:lumMod val="75000"/>
                    <a:lumOff val="25000"/>
                  </a:schemeClr>
                </a:solidFill>
                <a:cs typeface="+mn-ea"/>
              </a:rPr>
              <a:t>key</a:t>
            </a:r>
            <a:r>
              <a:rPr lang="zh-CN" altLang="en-US" sz="1200">
                <a:solidFill>
                  <a:schemeClr val="tx1">
                    <a:lumMod val="75000"/>
                    <a:lumOff val="25000"/>
                  </a:schemeClr>
                </a:solidFill>
                <a:cs typeface="+mn-ea"/>
              </a:rPr>
              <a:t>已经存在，该线程抢锁失败。</a:t>
            </a:r>
          </a:p>
        </p:txBody>
      </p:sp>
      <p:sp>
        <p:nvSpPr>
          <p:cNvPr id="21" name="矩形: 圆角 21">
            <a:extLst>
              <a:ext uri="{FF2B5EF4-FFF2-40B4-BE49-F238E27FC236}">
                <a16:creationId xmlns:a16="http://schemas.microsoft.com/office/drawing/2014/main" id="{D8B1E11B-98D2-E54D-AB10-FA1FB1A25E65}"/>
              </a:ext>
            </a:extLst>
          </p:cNvPr>
          <p:cNvSpPr/>
          <p:nvPr/>
        </p:nvSpPr>
        <p:spPr>
          <a:xfrm>
            <a:off x="867278" y="4938026"/>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03</a:t>
            </a:r>
          </a:p>
        </p:txBody>
      </p:sp>
      <p:sp>
        <p:nvSpPr>
          <p:cNvPr id="22" name="文本框 21">
            <a:extLst>
              <a:ext uri="{FF2B5EF4-FFF2-40B4-BE49-F238E27FC236}">
                <a16:creationId xmlns:a16="http://schemas.microsoft.com/office/drawing/2014/main" id="{3304651B-26CD-B244-9BDF-0BE44372FD9A}"/>
              </a:ext>
            </a:extLst>
          </p:cNvPr>
          <p:cNvSpPr txBox="1"/>
          <p:nvPr/>
        </p:nvSpPr>
        <p:spPr>
          <a:xfrm>
            <a:off x="1602064" y="4796267"/>
            <a:ext cx="9340377" cy="126002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600">
                <a:solidFill>
                  <a:schemeClr val="tx1">
                    <a:lumMod val="75000"/>
                    <a:lumOff val="25000"/>
                  </a:schemeClr>
                </a:solidFill>
                <a:cs typeface="+mn-ea"/>
              </a:rPr>
              <a:t>锁超时</a:t>
            </a:r>
            <a:endParaRPr lang="en-US" altLang="zh-CN" sz="1600">
              <a:solidFill>
                <a:schemeClr val="tx1">
                  <a:lumMod val="75000"/>
                  <a:lumOff val="25000"/>
                </a:schemeClr>
              </a:solidFill>
              <a:cs typeface="+mn-ea"/>
            </a:endParaRPr>
          </a:p>
          <a:p>
            <a:pPr>
              <a:lnSpc>
                <a:spcPct val="150000"/>
              </a:lnSpc>
            </a:pPr>
            <a:r>
              <a:rPr lang="zh-CN" altLang="en-US" sz="1200">
                <a:solidFill>
                  <a:schemeClr val="tx1">
                    <a:lumMod val="75000"/>
                    <a:lumOff val="25000"/>
                  </a:schemeClr>
                </a:solidFill>
                <a:cs typeface="+mn-ea"/>
              </a:rPr>
              <a:t>如果一个得到锁的线程在执行任务的过程中挂掉，来不及显式地释放锁，这块资源将会永远被锁住，别的线程再也别想进来。</a:t>
            </a:r>
          </a:p>
          <a:p>
            <a:pPr>
              <a:lnSpc>
                <a:spcPct val="150000"/>
              </a:lnSpc>
            </a:pPr>
            <a:r>
              <a:rPr lang="zh-CN" altLang="en-US" sz="1200">
                <a:solidFill>
                  <a:schemeClr val="tx1">
                    <a:lumMod val="75000"/>
                    <a:lumOff val="25000"/>
                  </a:schemeClr>
                </a:solidFill>
                <a:cs typeface="+mn-ea"/>
              </a:rPr>
              <a:t>所以，</a:t>
            </a:r>
            <a:r>
              <a:rPr lang="en-US" altLang="zh-CN" sz="1200">
                <a:solidFill>
                  <a:schemeClr val="tx1">
                    <a:lumMod val="75000"/>
                    <a:lumOff val="25000"/>
                  </a:schemeClr>
                </a:solidFill>
                <a:cs typeface="+mn-ea"/>
              </a:rPr>
              <a:t>setnx</a:t>
            </a:r>
            <a:r>
              <a:rPr lang="zh-CN" altLang="en-US" sz="1200">
                <a:solidFill>
                  <a:schemeClr val="tx1">
                    <a:lumMod val="75000"/>
                    <a:lumOff val="25000"/>
                  </a:schemeClr>
                </a:solidFill>
                <a:cs typeface="+mn-ea"/>
              </a:rPr>
              <a:t>的</a:t>
            </a:r>
            <a:r>
              <a:rPr lang="en-US" altLang="zh-CN" sz="1200">
                <a:solidFill>
                  <a:schemeClr val="tx1">
                    <a:lumMod val="75000"/>
                    <a:lumOff val="25000"/>
                  </a:schemeClr>
                </a:solidFill>
                <a:cs typeface="+mn-ea"/>
              </a:rPr>
              <a:t>key</a:t>
            </a:r>
            <a:r>
              <a:rPr lang="zh-CN" altLang="en-US" sz="1200">
                <a:solidFill>
                  <a:schemeClr val="tx1">
                    <a:lumMod val="75000"/>
                    <a:lumOff val="25000"/>
                  </a:schemeClr>
                </a:solidFill>
                <a:cs typeface="+mn-ea"/>
              </a:rPr>
              <a:t>必须设置一个超时时间，以保证即使没有被显式释放，这把锁也要在一定时间后自动释放，避免死锁。</a:t>
            </a:r>
            <a:r>
              <a:rPr lang="en-US" altLang="zh-CN" sz="1200">
                <a:solidFill>
                  <a:schemeClr val="tx1">
                    <a:lumMod val="75000"/>
                    <a:lumOff val="25000"/>
                  </a:schemeClr>
                </a:solidFill>
                <a:cs typeface="+mn-ea"/>
              </a:rPr>
              <a:t>setnx</a:t>
            </a:r>
            <a:r>
              <a:rPr lang="zh-CN" altLang="en-US" sz="1200">
                <a:solidFill>
                  <a:schemeClr val="tx1">
                    <a:lumMod val="75000"/>
                    <a:lumOff val="25000"/>
                  </a:schemeClr>
                </a:solidFill>
                <a:cs typeface="+mn-ea"/>
              </a:rPr>
              <a:t>不支持超时参数，所以需要额外的指令，伪代码如下：</a:t>
            </a:r>
            <a:r>
              <a:rPr lang="en-US" altLang="zh-CN" sz="1200">
                <a:solidFill>
                  <a:schemeClr val="tx1">
                    <a:lumMod val="75000"/>
                    <a:lumOff val="25000"/>
                  </a:schemeClr>
                </a:solidFill>
                <a:cs typeface="+mn-ea"/>
              </a:rPr>
              <a:t>expire</a:t>
            </a:r>
            <a:r>
              <a:rPr lang="zh-CN" altLang="en-US" sz="1200">
                <a:solidFill>
                  <a:schemeClr val="tx1">
                    <a:lumMod val="75000"/>
                    <a:lumOff val="25000"/>
                  </a:schemeClr>
                </a:solidFill>
                <a:cs typeface="+mn-ea"/>
              </a:rPr>
              <a:t>（</a:t>
            </a:r>
            <a:r>
              <a:rPr lang="en-US" altLang="zh-CN" sz="1200">
                <a:solidFill>
                  <a:schemeClr val="tx1">
                    <a:lumMod val="75000"/>
                    <a:lumOff val="25000"/>
                  </a:schemeClr>
                </a:solidFill>
                <a:cs typeface="+mn-ea"/>
              </a:rPr>
              <a:t>key</a:t>
            </a:r>
            <a:r>
              <a:rPr lang="zh-CN" altLang="en-US" sz="1200">
                <a:solidFill>
                  <a:schemeClr val="tx1">
                    <a:lumMod val="75000"/>
                    <a:lumOff val="25000"/>
                  </a:schemeClr>
                </a:solidFill>
                <a:cs typeface="+mn-ea"/>
              </a:rPr>
              <a:t>， </a:t>
            </a:r>
            <a:r>
              <a:rPr lang="en-US" altLang="zh-CN" sz="1200">
                <a:solidFill>
                  <a:schemeClr val="tx1">
                    <a:lumMod val="75000"/>
                    <a:lumOff val="25000"/>
                  </a:schemeClr>
                </a:solidFill>
                <a:cs typeface="+mn-ea"/>
              </a:rPr>
              <a:t>30</a:t>
            </a:r>
            <a:r>
              <a:rPr lang="zh-CN" altLang="en-US" sz="1200">
                <a:solidFill>
                  <a:schemeClr val="tx1">
                    <a:lumMod val="75000"/>
                    <a:lumOff val="25000"/>
                  </a:schemeClr>
                </a:solidFill>
                <a:cs typeface="+mn-ea"/>
              </a:rPr>
              <a:t>）</a:t>
            </a:r>
            <a:endParaRPr lang="en-US" altLang="zh-CN" sz="1200">
              <a:solidFill>
                <a:schemeClr val="tx1">
                  <a:lumMod val="75000"/>
                  <a:lumOff val="25000"/>
                </a:schemeClr>
              </a:solidFill>
              <a:cs typeface="+mn-ea"/>
            </a:endParaRPr>
          </a:p>
        </p:txBody>
      </p:sp>
      <p:sp>
        <p:nvSpPr>
          <p:cNvPr id="25" name="矩形: 圆角 19">
            <a:extLst>
              <a:ext uri="{FF2B5EF4-FFF2-40B4-BE49-F238E27FC236}">
                <a16:creationId xmlns:a16="http://schemas.microsoft.com/office/drawing/2014/main" id="{E80C7810-4F9E-8A4C-9C31-4598661360E4}"/>
              </a:ext>
            </a:extLst>
          </p:cNvPr>
          <p:cNvSpPr/>
          <p:nvPr/>
        </p:nvSpPr>
        <p:spPr>
          <a:xfrm>
            <a:off x="850810" y="3671600"/>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02</a:t>
            </a:r>
          </a:p>
        </p:txBody>
      </p:sp>
      <p:sp>
        <p:nvSpPr>
          <p:cNvPr id="26" name="文本框 25">
            <a:extLst>
              <a:ext uri="{FF2B5EF4-FFF2-40B4-BE49-F238E27FC236}">
                <a16:creationId xmlns:a16="http://schemas.microsoft.com/office/drawing/2014/main" id="{F31F5AE2-E07A-C443-8A4A-BB76B401282B}"/>
              </a:ext>
            </a:extLst>
          </p:cNvPr>
          <p:cNvSpPr txBox="1"/>
          <p:nvPr/>
        </p:nvSpPr>
        <p:spPr>
          <a:xfrm>
            <a:off x="1574308" y="3469734"/>
            <a:ext cx="9450255" cy="983026"/>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600" dirty="0">
                <a:solidFill>
                  <a:schemeClr val="tx1">
                    <a:lumMod val="75000"/>
                    <a:lumOff val="25000"/>
                  </a:schemeClr>
                </a:solidFill>
                <a:cs typeface="+mn-ea"/>
                <a:sym typeface="+mn-lt"/>
              </a:rPr>
              <a:t>解锁</a:t>
            </a:r>
            <a:endParaRPr lang="en-US" altLang="zh-CN" sz="1600" dirty="0">
              <a:solidFill>
                <a:schemeClr val="tx1">
                  <a:lumMod val="75000"/>
                  <a:lumOff val="25000"/>
                </a:schemeClr>
              </a:solidFill>
              <a:cs typeface="+mn-ea"/>
              <a:sym typeface="+mn-lt"/>
            </a:endParaRPr>
          </a:p>
          <a:p>
            <a:pPr>
              <a:lnSpc>
                <a:spcPct val="150000"/>
              </a:lnSpc>
            </a:pPr>
            <a:r>
              <a:rPr lang="zh-CN" altLang="en-US" sz="1200" dirty="0">
                <a:solidFill>
                  <a:schemeClr val="tx1">
                    <a:lumMod val="75000"/>
                    <a:lumOff val="25000"/>
                  </a:schemeClr>
                </a:solidFill>
                <a:cs typeface="+mn-ea"/>
                <a:sym typeface="+mn-lt"/>
              </a:rPr>
              <a:t>当得到锁的线程执行完任务，需要释放锁，以便其他线程可以进入。释放锁的最简单方式是执行</a:t>
            </a:r>
            <a:r>
              <a:rPr lang="en-US" altLang="zh-CN" sz="1200" dirty="0">
                <a:solidFill>
                  <a:schemeClr val="tx1">
                    <a:lumMod val="75000"/>
                    <a:lumOff val="25000"/>
                  </a:schemeClr>
                </a:solidFill>
                <a:cs typeface="+mn-ea"/>
                <a:sym typeface="+mn-lt"/>
              </a:rPr>
              <a:t>del</a:t>
            </a:r>
            <a:r>
              <a:rPr lang="zh-CN" altLang="en-US" sz="1200" dirty="0">
                <a:solidFill>
                  <a:schemeClr val="tx1">
                    <a:lumMod val="75000"/>
                    <a:lumOff val="25000"/>
                  </a:schemeClr>
                </a:solidFill>
                <a:cs typeface="+mn-ea"/>
                <a:sym typeface="+mn-lt"/>
              </a:rPr>
              <a:t>指令，伪代码如下：</a:t>
            </a:r>
            <a:r>
              <a:rPr lang="en-US" altLang="zh-CN" sz="1200">
                <a:solidFill>
                  <a:schemeClr val="tx1">
                    <a:lumMod val="75000"/>
                    <a:lumOff val="25000"/>
                  </a:schemeClr>
                </a:solidFill>
                <a:cs typeface="+mn-ea"/>
              </a:rPr>
              <a:t>del</a:t>
            </a:r>
            <a:r>
              <a:rPr lang="zh-CN" altLang="en-US" sz="1200">
                <a:solidFill>
                  <a:schemeClr val="tx1">
                    <a:lumMod val="75000"/>
                    <a:lumOff val="25000"/>
                  </a:schemeClr>
                </a:solidFill>
                <a:cs typeface="+mn-ea"/>
              </a:rPr>
              <a:t>（</a:t>
            </a:r>
            <a:r>
              <a:rPr lang="en-US" altLang="zh-CN" sz="1200">
                <a:solidFill>
                  <a:schemeClr val="tx1">
                    <a:lumMod val="75000"/>
                    <a:lumOff val="25000"/>
                  </a:schemeClr>
                </a:solidFill>
                <a:cs typeface="+mn-ea"/>
              </a:rPr>
              <a:t>key</a:t>
            </a:r>
            <a:r>
              <a:rPr lang="zh-CN" altLang="en-US" sz="1200">
                <a:solidFill>
                  <a:schemeClr val="tx1">
                    <a:lumMod val="75000"/>
                    <a:lumOff val="25000"/>
                  </a:schemeClr>
                </a:solidFill>
                <a:cs typeface="+mn-ea"/>
              </a:rPr>
              <a:t>）</a:t>
            </a:r>
            <a:br>
              <a:rPr lang="zh-CN" altLang="en-US" sz="1200">
                <a:solidFill>
                  <a:schemeClr val="tx1">
                    <a:lumMod val="75000"/>
                    <a:lumOff val="25000"/>
                  </a:schemeClr>
                </a:solidFill>
                <a:cs typeface="+mn-ea"/>
              </a:rPr>
            </a:br>
            <a:r>
              <a:rPr lang="zh-CN" altLang="en-US" sz="1200">
                <a:solidFill>
                  <a:schemeClr val="tx1">
                    <a:lumMod val="75000"/>
                    <a:lumOff val="25000"/>
                  </a:schemeClr>
                </a:solidFill>
                <a:cs typeface="+mn-ea"/>
              </a:rPr>
              <a:t>释放锁之后，其他线程就可以继续执行</a:t>
            </a:r>
            <a:r>
              <a:rPr lang="en-US" altLang="zh-CN" sz="1200">
                <a:solidFill>
                  <a:schemeClr val="tx1">
                    <a:lumMod val="75000"/>
                    <a:lumOff val="25000"/>
                  </a:schemeClr>
                </a:solidFill>
                <a:cs typeface="+mn-ea"/>
              </a:rPr>
              <a:t>setnx</a:t>
            </a:r>
            <a:r>
              <a:rPr lang="zh-CN" altLang="en-US" sz="1200">
                <a:solidFill>
                  <a:schemeClr val="tx1">
                    <a:lumMod val="75000"/>
                    <a:lumOff val="25000"/>
                  </a:schemeClr>
                </a:solidFill>
                <a:cs typeface="+mn-ea"/>
              </a:rPr>
              <a:t>命令来获得锁。</a:t>
            </a:r>
          </a:p>
        </p:txBody>
      </p:sp>
    </p:spTree>
    <p:extLst>
      <p:ext uri="{BB962C8B-B14F-4D97-AF65-F5344CB8AC3E}">
        <p14:creationId xmlns:p14="http://schemas.microsoft.com/office/powerpoint/2010/main" val="171229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1645387"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1640129" cy="369332"/>
          </a:xfrm>
          <a:prstGeom prst="rect">
            <a:avLst/>
          </a:prstGeom>
          <a:noFill/>
        </p:spPr>
        <p:txBody>
          <a:bodyPr wrap="none" rtlCol="0">
            <a:spAutoFit/>
          </a:bodyPr>
          <a:lstStyle/>
          <a:p>
            <a:r>
              <a:rPr kumimoji="1" lang="zh-CN" altLang="en-US"/>
              <a:t>基于</a:t>
            </a:r>
            <a:r>
              <a:rPr kumimoji="1" lang="en-US" altLang="zh-CN"/>
              <a:t>redis</a:t>
            </a:r>
            <a:r>
              <a:rPr kumimoji="1" lang="zh-CN" altLang="en-US"/>
              <a:t>实现</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2" name="图片 1">
            <a:extLst>
              <a:ext uri="{FF2B5EF4-FFF2-40B4-BE49-F238E27FC236}">
                <a16:creationId xmlns:a16="http://schemas.microsoft.com/office/drawing/2014/main" id="{1AAE6930-76F3-D048-AE07-7C29C49362C5}"/>
              </a:ext>
            </a:extLst>
          </p:cNvPr>
          <p:cNvPicPr>
            <a:picLocks noChangeAspect="1"/>
          </p:cNvPicPr>
          <p:nvPr/>
        </p:nvPicPr>
        <p:blipFill>
          <a:blip r:embed="rId3"/>
          <a:stretch>
            <a:fillRect/>
          </a:stretch>
        </p:blipFill>
        <p:spPr>
          <a:xfrm>
            <a:off x="2633634" y="1217610"/>
            <a:ext cx="7899400" cy="5016500"/>
          </a:xfrm>
          <a:prstGeom prst="rect">
            <a:avLst/>
          </a:prstGeom>
        </p:spPr>
      </p:pic>
    </p:spTree>
    <p:extLst>
      <p:ext uri="{BB962C8B-B14F-4D97-AF65-F5344CB8AC3E}">
        <p14:creationId xmlns:p14="http://schemas.microsoft.com/office/powerpoint/2010/main" val="183825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pic>
        <p:nvPicPr>
          <p:cNvPr id="6" name="图片 5">
            <a:extLst>
              <a:ext uri="{FF2B5EF4-FFF2-40B4-BE49-F238E27FC236}">
                <a16:creationId xmlns:a16="http://schemas.microsoft.com/office/drawing/2014/main" id="{A66BA62A-CC45-134E-80F7-64B50CC49700}"/>
              </a:ext>
            </a:extLst>
          </p:cNvPr>
          <p:cNvPicPr>
            <a:picLocks noChangeAspect="1"/>
          </p:cNvPicPr>
          <p:nvPr/>
        </p:nvPicPr>
        <p:blipFill>
          <a:blip r:embed="rId3"/>
          <a:stretch>
            <a:fillRect/>
          </a:stretch>
        </p:blipFill>
        <p:spPr>
          <a:xfrm>
            <a:off x="93597" y="0"/>
            <a:ext cx="10685009" cy="6858000"/>
          </a:xfrm>
          <a:prstGeom prst="rect">
            <a:avLst/>
          </a:prstGeom>
        </p:spPr>
      </p:pic>
    </p:spTree>
    <p:extLst>
      <p:ext uri="{BB962C8B-B14F-4D97-AF65-F5344CB8AC3E}">
        <p14:creationId xmlns:p14="http://schemas.microsoft.com/office/powerpoint/2010/main" val="3159198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2405123-75FA-1648-A40C-8F1212DCB399}"/>
              </a:ext>
            </a:extLst>
          </p:cNvPr>
          <p:cNvGrpSpPr/>
          <p:nvPr/>
        </p:nvGrpSpPr>
        <p:grpSpPr>
          <a:xfrm>
            <a:off x="347240" y="1096083"/>
            <a:ext cx="792000" cy="792000"/>
            <a:chOff x="8001000" y="3009900"/>
            <a:chExt cx="792000" cy="792000"/>
          </a:xfrm>
          <a:solidFill>
            <a:srgbClr val="FFD966"/>
          </a:solidFill>
        </p:grpSpPr>
        <p:sp>
          <p:nvSpPr>
            <p:cNvPr id="8" name="椭圆 7">
              <a:extLst>
                <a:ext uri="{FF2B5EF4-FFF2-40B4-BE49-F238E27FC236}">
                  <a16:creationId xmlns:a16="http://schemas.microsoft.com/office/drawing/2014/main" id="{F6CF7497-999F-3B40-9E99-4A0E7B4731F7}"/>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9" name="Freeform 6">
              <a:extLst>
                <a:ext uri="{FF2B5EF4-FFF2-40B4-BE49-F238E27FC236}">
                  <a16:creationId xmlns:a16="http://schemas.microsoft.com/office/drawing/2014/main" id="{01FD4074-9B3D-604C-8CDA-271F89BF3B0B}"/>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0" name="文本框 9">
            <a:extLst>
              <a:ext uri="{FF2B5EF4-FFF2-40B4-BE49-F238E27FC236}">
                <a16:creationId xmlns:a16="http://schemas.microsoft.com/office/drawing/2014/main" id="{47898127-B4FA-014F-A32E-C4036771E3E9}"/>
              </a:ext>
            </a:extLst>
          </p:cNvPr>
          <p:cNvSpPr txBox="1"/>
          <p:nvPr/>
        </p:nvSpPr>
        <p:spPr>
          <a:xfrm>
            <a:off x="1358075" y="1033762"/>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1800" b="0" spc="600" noProof="0" dirty="0">
                <a:solidFill>
                  <a:schemeClr val="tx1">
                    <a:lumMod val="75000"/>
                    <a:lumOff val="25000"/>
                  </a:schemeClr>
                </a:solidFill>
                <a:latin typeface="+mn-lt"/>
                <a:ea typeface="+mn-ea"/>
                <a:cs typeface="+mn-ea"/>
                <a:sym typeface="+mn-lt"/>
              </a:rPr>
              <a:t>问题一</a:t>
            </a:r>
            <a:endParaRPr kumimoji="0" lang="zh-CN" altLang="en-US" sz="1800" b="0" i="0" u="none" strike="noStrike" kern="1200" cap="all" spc="60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11" name="TextBox 34">
            <a:extLst>
              <a:ext uri="{FF2B5EF4-FFF2-40B4-BE49-F238E27FC236}">
                <a16:creationId xmlns:a16="http://schemas.microsoft.com/office/drawing/2014/main" id="{C583BC86-B1BB-2742-A113-62716093F7E8}"/>
              </a:ext>
            </a:extLst>
          </p:cNvPr>
          <p:cNvSpPr txBox="1"/>
          <p:nvPr/>
        </p:nvSpPr>
        <p:spPr>
          <a:xfrm>
            <a:off x="1373515" y="1406794"/>
            <a:ext cx="10455812" cy="1023742"/>
          </a:xfrm>
          <a:prstGeom prst="rect">
            <a:avLst/>
          </a:prstGeom>
          <a:noFill/>
        </p:spPr>
        <p:txBody>
          <a:bodyPr wrap="square" rtlCol="0">
            <a:spAutoFit/>
          </a:bodyPr>
          <a:lstStyle/>
          <a:p>
            <a:pPr>
              <a:lnSpc>
                <a:spcPct val="150000"/>
              </a:lnSpc>
              <a:defRPr/>
            </a:pPr>
            <a:r>
              <a:rPr lang="en-US" altLang="zh-CN" sz="1400"/>
              <a:t>setnx()</a:t>
            </a:r>
            <a:r>
              <a:rPr lang="zh-CN" altLang="en-US" sz="1400"/>
              <a:t>方法作用就是</a:t>
            </a:r>
            <a:r>
              <a:rPr lang="en-US" altLang="zh-CN" sz="1400"/>
              <a:t>SET IF NOT EXIST</a:t>
            </a:r>
            <a:r>
              <a:rPr lang="zh-CN" altLang="en-US" sz="1400"/>
              <a:t>，</a:t>
            </a:r>
            <a:r>
              <a:rPr lang="en-US" altLang="zh-CN" sz="1400"/>
              <a:t>expire()</a:t>
            </a:r>
            <a:r>
              <a:rPr lang="zh-CN" altLang="en-US" sz="1400"/>
              <a:t>方法就是给锁加一个过期时间。乍一看好像和前面的</a:t>
            </a:r>
            <a:r>
              <a:rPr lang="en-US" altLang="zh-CN" sz="1400"/>
              <a:t>set()</a:t>
            </a:r>
            <a:r>
              <a:rPr lang="zh-CN" altLang="en-US" sz="1400"/>
              <a:t>方法结果一样，然而由于这是两条</a:t>
            </a:r>
            <a:r>
              <a:rPr lang="en-US" altLang="zh-CN" sz="1400"/>
              <a:t>Redis</a:t>
            </a:r>
            <a:r>
              <a:rPr lang="zh-CN" altLang="en-US" sz="1400"/>
              <a:t>命令，不具有原子性，如果程序在执行完</a:t>
            </a:r>
            <a:r>
              <a:rPr lang="en-US" altLang="zh-CN" sz="1400"/>
              <a:t>setnx()</a:t>
            </a:r>
            <a:r>
              <a:rPr lang="zh-CN" altLang="en-US" sz="1400"/>
              <a:t>之后突然崩溃，导致锁没有设置过期时间。那么将会发生死锁。所以选择</a:t>
            </a:r>
            <a:r>
              <a:rPr lang="en-US" altLang="zh-CN" sz="1400"/>
              <a:t>setIfAbsent</a:t>
            </a:r>
            <a:r>
              <a:rPr lang="zh-CN" altLang="en-US" sz="1400"/>
              <a:t>方法，具有和</a:t>
            </a:r>
            <a:r>
              <a:rPr lang="en-US" altLang="zh-CN" sz="1400"/>
              <a:t>setNx</a:t>
            </a:r>
            <a:r>
              <a:rPr lang="zh-CN" altLang="en-US" sz="1400"/>
              <a:t>一样的效果</a:t>
            </a:r>
            <a:r>
              <a:rPr lang="en-US" altLang="zh-CN" sz="1400"/>
              <a:t>.(</a:t>
            </a:r>
            <a:r>
              <a:rPr lang="zh-CN" altLang="en-US" sz="1400"/>
              <a:t>如果键不存在则新增</a:t>
            </a:r>
            <a:r>
              <a:rPr lang="en-US" altLang="zh-CN" sz="1400"/>
              <a:t>,</a:t>
            </a:r>
            <a:r>
              <a:rPr lang="zh-CN" altLang="en-US" sz="1400"/>
              <a:t>存在则不改变已经有的值。</a:t>
            </a:r>
            <a:r>
              <a:rPr lang="en-US" altLang="zh-CN" sz="1400"/>
              <a:t>)</a:t>
            </a:r>
          </a:p>
        </p:txBody>
      </p:sp>
      <p:sp>
        <p:nvSpPr>
          <p:cNvPr id="12" name="椭圆 11">
            <a:extLst>
              <a:ext uri="{FF2B5EF4-FFF2-40B4-BE49-F238E27FC236}">
                <a16:creationId xmlns:a16="http://schemas.microsoft.com/office/drawing/2014/main" id="{5ADACB91-2EF0-1841-9A8C-F68A7230A9B7}"/>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a:extLst>
              <a:ext uri="{FF2B5EF4-FFF2-40B4-BE49-F238E27FC236}">
                <a16:creationId xmlns:a16="http://schemas.microsoft.com/office/drawing/2014/main" id="{B0BAFDEF-E8DB-CF45-AC9B-74A5F2B3D114}"/>
              </a:ext>
            </a:extLst>
          </p:cNvPr>
          <p:cNvSpPr txBox="1"/>
          <p:nvPr/>
        </p:nvSpPr>
        <p:spPr>
          <a:xfrm>
            <a:off x="993505" y="276066"/>
            <a:ext cx="1645387"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锁</a:t>
            </a:r>
          </a:p>
        </p:txBody>
      </p:sp>
      <p:grpSp>
        <p:nvGrpSpPr>
          <p:cNvPr id="33" name="组合 32">
            <a:extLst>
              <a:ext uri="{FF2B5EF4-FFF2-40B4-BE49-F238E27FC236}">
                <a16:creationId xmlns:a16="http://schemas.microsoft.com/office/drawing/2014/main" id="{1CE2AAB0-BA9A-B141-A45B-4CCB3BE231AE}"/>
              </a:ext>
            </a:extLst>
          </p:cNvPr>
          <p:cNvGrpSpPr/>
          <p:nvPr/>
        </p:nvGrpSpPr>
        <p:grpSpPr>
          <a:xfrm>
            <a:off x="347240" y="2899518"/>
            <a:ext cx="792000" cy="792000"/>
            <a:chOff x="8001000" y="3009900"/>
            <a:chExt cx="792000" cy="792000"/>
          </a:xfrm>
          <a:solidFill>
            <a:srgbClr val="FFD966"/>
          </a:solidFill>
        </p:grpSpPr>
        <p:sp>
          <p:nvSpPr>
            <p:cNvPr id="34" name="椭圆 33">
              <a:extLst>
                <a:ext uri="{FF2B5EF4-FFF2-40B4-BE49-F238E27FC236}">
                  <a16:creationId xmlns:a16="http://schemas.microsoft.com/office/drawing/2014/main" id="{3008C6C3-0CD8-0041-BD90-D5075853DB6D}"/>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5" name="Freeform 6">
              <a:extLst>
                <a:ext uri="{FF2B5EF4-FFF2-40B4-BE49-F238E27FC236}">
                  <a16:creationId xmlns:a16="http://schemas.microsoft.com/office/drawing/2014/main" id="{D734D7E5-01CD-4540-85DE-CA5379E2EC54}"/>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36" name="文本框 35">
            <a:extLst>
              <a:ext uri="{FF2B5EF4-FFF2-40B4-BE49-F238E27FC236}">
                <a16:creationId xmlns:a16="http://schemas.microsoft.com/office/drawing/2014/main" id="{DABD4E80-FCA5-FE42-8D36-C54F07F61D6E}"/>
              </a:ext>
            </a:extLst>
          </p:cNvPr>
          <p:cNvSpPr txBox="1"/>
          <p:nvPr/>
        </p:nvSpPr>
        <p:spPr>
          <a:xfrm>
            <a:off x="1358075" y="2837197"/>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1800" b="0" spc="600" noProof="0" dirty="0">
                <a:solidFill>
                  <a:schemeClr val="tx1">
                    <a:lumMod val="75000"/>
                    <a:lumOff val="25000"/>
                  </a:schemeClr>
                </a:solidFill>
                <a:latin typeface="+mn-lt"/>
                <a:ea typeface="+mn-ea"/>
                <a:cs typeface="+mn-ea"/>
                <a:sym typeface="+mn-lt"/>
              </a:rPr>
              <a:t>问题二</a:t>
            </a:r>
            <a:endParaRPr kumimoji="0" lang="zh-CN" altLang="en-US" sz="1800" b="0" i="0" u="none" strike="noStrike" kern="1200" cap="all" spc="60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37" name="TextBox 34">
            <a:extLst>
              <a:ext uri="{FF2B5EF4-FFF2-40B4-BE49-F238E27FC236}">
                <a16:creationId xmlns:a16="http://schemas.microsoft.com/office/drawing/2014/main" id="{A185739B-5922-0349-8A26-738A9A291B6C}"/>
              </a:ext>
            </a:extLst>
          </p:cNvPr>
          <p:cNvSpPr txBox="1"/>
          <p:nvPr/>
        </p:nvSpPr>
        <p:spPr>
          <a:xfrm>
            <a:off x="1373515" y="3210229"/>
            <a:ext cx="10455812" cy="1023742"/>
          </a:xfrm>
          <a:prstGeom prst="rect">
            <a:avLst/>
          </a:prstGeom>
          <a:noFill/>
        </p:spPr>
        <p:txBody>
          <a:bodyPr wrap="square" rtlCol="0">
            <a:spAutoFit/>
          </a:bodyPr>
          <a:lstStyle/>
          <a:p>
            <a:pPr>
              <a:lnSpc>
                <a:spcPct val="150000"/>
              </a:lnSpc>
              <a:defRPr/>
            </a:pPr>
            <a:r>
              <a:rPr lang="en-US" altLang="zh-CN" sz="1400"/>
              <a:t>1. </a:t>
            </a:r>
            <a:r>
              <a:rPr lang="zh-CN" altLang="en-US" sz="1400"/>
              <a:t>由于客户端自己生成过期时间，所以需要强制要求各环境下所有客户端的时间必须同步。</a:t>
            </a:r>
          </a:p>
          <a:p>
            <a:pPr>
              <a:lnSpc>
                <a:spcPct val="150000"/>
              </a:lnSpc>
              <a:defRPr/>
            </a:pPr>
            <a:r>
              <a:rPr lang="en-US" altLang="zh-CN" sz="1400"/>
              <a:t>2. </a:t>
            </a:r>
            <a:r>
              <a:rPr lang="zh-CN" altLang="en-US" sz="1400"/>
              <a:t>当锁过期的时候，如果多个客户端同时执行</a:t>
            </a:r>
            <a:r>
              <a:rPr lang="en-US" altLang="zh-CN" sz="1400"/>
              <a:t>jedis.getAndSet()</a:t>
            </a:r>
            <a:r>
              <a:rPr lang="zh-CN" altLang="en-US" sz="1400"/>
              <a:t>方法，虽然最终只有一个客户端加锁，但是这个客户端的锁的过期时间可能被其他客户端覆盖。不具备加锁和解锁必须是同一个客户端的特性。</a:t>
            </a:r>
          </a:p>
        </p:txBody>
      </p:sp>
      <p:grpSp>
        <p:nvGrpSpPr>
          <p:cNvPr id="39" name="组合 38">
            <a:extLst>
              <a:ext uri="{FF2B5EF4-FFF2-40B4-BE49-F238E27FC236}">
                <a16:creationId xmlns:a16="http://schemas.microsoft.com/office/drawing/2014/main" id="{09A8F49B-87E0-C64F-9F39-0F81DE898B5C}"/>
              </a:ext>
            </a:extLst>
          </p:cNvPr>
          <p:cNvGrpSpPr/>
          <p:nvPr/>
        </p:nvGrpSpPr>
        <p:grpSpPr>
          <a:xfrm>
            <a:off x="331800" y="4702953"/>
            <a:ext cx="792000" cy="792000"/>
            <a:chOff x="8001000" y="3009900"/>
            <a:chExt cx="792000" cy="792000"/>
          </a:xfrm>
          <a:solidFill>
            <a:srgbClr val="FFD966"/>
          </a:solidFill>
        </p:grpSpPr>
        <p:sp>
          <p:nvSpPr>
            <p:cNvPr id="40" name="椭圆 39">
              <a:extLst>
                <a:ext uri="{FF2B5EF4-FFF2-40B4-BE49-F238E27FC236}">
                  <a16:creationId xmlns:a16="http://schemas.microsoft.com/office/drawing/2014/main" id="{C31AC842-E067-3640-8F2E-FD746A79206D}"/>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41" name="Freeform 6">
              <a:extLst>
                <a:ext uri="{FF2B5EF4-FFF2-40B4-BE49-F238E27FC236}">
                  <a16:creationId xmlns:a16="http://schemas.microsoft.com/office/drawing/2014/main" id="{F66188D1-26FE-FD47-B27A-1A3166A0FEAC}"/>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42" name="文本框 41">
            <a:extLst>
              <a:ext uri="{FF2B5EF4-FFF2-40B4-BE49-F238E27FC236}">
                <a16:creationId xmlns:a16="http://schemas.microsoft.com/office/drawing/2014/main" id="{08691CBC-7113-DE4B-AE67-707E2CB30766}"/>
              </a:ext>
            </a:extLst>
          </p:cNvPr>
          <p:cNvSpPr txBox="1"/>
          <p:nvPr/>
        </p:nvSpPr>
        <p:spPr>
          <a:xfrm>
            <a:off x="1342635" y="4640632"/>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1800" b="0" spc="600" noProof="0" dirty="0">
                <a:solidFill>
                  <a:schemeClr val="tx1">
                    <a:lumMod val="75000"/>
                    <a:lumOff val="25000"/>
                  </a:schemeClr>
                </a:solidFill>
                <a:latin typeface="+mn-lt"/>
                <a:ea typeface="+mn-ea"/>
                <a:cs typeface="+mn-ea"/>
                <a:sym typeface="+mn-lt"/>
              </a:rPr>
              <a:t>问题三</a:t>
            </a:r>
            <a:endParaRPr kumimoji="0" lang="zh-CN" altLang="en-US" sz="1800" b="0" i="0" u="none" strike="noStrike" kern="1200" cap="all" spc="60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43" name="TextBox 34">
            <a:extLst>
              <a:ext uri="{FF2B5EF4-FFF2-40B4-BE49-F238E27FC236}">
                <a16:creationId xmlns:a16="http://schemas.microsoft.com/office/drawing/2014/main" id="{9BC9734A-8E50-1947-B5DB-7BD7AEE8E8D8}"/>
              </a:ext>
            </a:extLst>
          </p:cNvPr>
          <p:cNvSpPr txBox="1"/>
          <p:nvPr/>
        </p:nvSpPr>
        <p:spPr>
          <a:xfrm>
            <a:off x="1358075" y="5013664"/>
            <a:ext cx="10455812" cy="377411"/>
          </a:xfrm>
          <a:prstGeom prst="rect">
            <a:avLst/>
          </a:prstGeom>
          <a:noFill/>
        </p:spPr>
        <p:txBody>
          <a:bodyPr wrap="square" rtlCol="0">
            <a:spAutoFit/>
          </a:bodyPr>
          <a:lstStyle/>
          <a:p>
            <a:pPr>
              <a:lnSpc>
                <a:spcPct val="150000"/>
              </a:lnSpc>
              <a:defRPr/>
            </a:pPr>
            <a:r>
              <a:rPr lang="zh-CN" altLang="en-US" sz="1400"/>
              <a:t>测试并发只有单个消费者时</a:t>
            </a:r>
            <a:r>
              <a:rPr lang="en-US" altLang="zh-CN" sz="1400"/>
              <a:t>,</a:t>
            </a:r>
            <a:r>
              <a:rPr lang="zh-CN" altLang="en-US" sz="1400"/>
              <a:t>没有重复添加数据</a:t>
            </a:r>
            <a:r>
              <a:rPr lang="en-US" altLang="zh-CN" sz="1400"/>
              <a:t>,</a:t>
            </a:r>
            <a:r>
              <a:rPr lang="zh-CN" altLang="en-US" sz="1400"/>
              <a:t>但是在多个消费者同时</a:t>
            </a:r>
            <a:r>
              <a:rPr lang="en-US" altLang="zh-CN" sz="1400"/>
              <a:t>,</a:t>
            </a:r>
            <a:r>
              <a:rPr lang="zh-CN" altLang="en-US" sz="1400"/>
              <a:t>还是有重复数据产生。</a:t>
            </a:r>
          </a:p>
        </p:txBody>
      </p:sp>
    </p:spTree>
    <p:extLst>
      <p:ext uri="{BB962C8B-B14F-4D97-AF65-F5344CB8AC3E}">
        <p14:creationId xmlns:p14="http://schemas.microsoft.com/office/powerpoint/2010/main" val="427212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5ADACB91-2EF0-1841-9A8C-F68A7230A9B7}"/>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a:extLst>
              <a:ext uri="{FF2B5EF4-FFF2-40B4-BE49-F238E27FC236}">
                <a16:creationId xmlns:a16="http://schemas.microsoft.com/office/drawing/2014/main" id="{B0BAFDEF-E8DB-CF45-AC9B-74A5F2B3D114}"/>
              </a:ext>
            </a:extLst>
          </p:cNvPr>
          <p:cNvSpPr txBox="1"/>
          <p:nvPr/>
        </p:nvSpPr>
        <p:spPr>
          <a:xfrm>
            <a:off x="993505" y="276066"/>
            <a:ext cx="2646878"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最终结局方法</a:t>
            </a:r>
          </a:p>
        </p:txBody>
      </p:sp>
      <p:pic>
        <p:nvPicPr>
          <p:cNvPr id="3" name="图片 2">
            <a:extLst>
              <a:ext uri="{FF2B5EF4-FFF2-40B4-BE49-F238E27FC236}">
                <a16:creationId xmlns:a16="http://schemas.microsoft.com/office/drawing/2014/main" id="{46CE4C27-0D79-0D45-80E7-5E15D5ADC4E4}"/>
              </a:ext>
            </a:extLst>
          </p:cNvPr>
          <p:cNvPicPr>
            <a:picLocks noChangeAspect="1"/>
          </p:cNvPicPr>
          <p:nvPr/>
        </p:nvPicPr>
        <p:blipFill>
          <a:blip r:embed="rId2"/>
          <a:stretch>
            <a:fillRect/>
          </a:stretch>
        </p:blipFill>
        <p:spPr>
          <a:xfrm>
            <a:off x="254643" y="1255412"/>
            <a:ext cx="11632557" cy="2379480"/>
          </a:xfrm>
          <a:prstGeom prst="rect">
            <a:avLst/>
          </a:prstGeom>
        </p:spPr>
      </p:pic>
      <p:sp>
        <p:nvSpPr>
          <p:cNvPr id="6" name="文本框 5">
            <a:extLst>
              <a:ext uri="{FF2B5EF4-FFF2-40B4-BE49-F238E27FC236}">
                <a16:creationId xmlns:a16="http://schemas.microsoft.com/office/drawing/2014/main" id="{8D3B634B-E852-1A43-9946-4E0FD26E4AA0}"/>
              </a:ext>
            </a:extLst>
          </p:cNvPr>
          <p:cNvSpPr txBox="1"/>
          <p:nvPr/>
        </p:nvSpPr>
        <p:spPr>
          <a:xfrm>
            <a:off x="393539" y="4016415"/>
            <a:ext cx="8802410" cy="338554"/>
          </a:xfrm>
          <a:prstGeom prst="rect">
            <a:avLst/>
          </a:prstGeom>
          <a:noFill/>
        </p:spPr>
        <p:txBody>
          <a:bodyPr wrap="none" rtlCol="0">
            <a:spAutoFit/>
          </a:bodyPr>
          <a:lstStyle/>
          <a:p>
            <a:r>
              <a:rPr lang="zh-CN" altLang="en-US" sz="1600">
                <a:latin typeface="SimHei" panose="02010609060101010101" pitchFamily="49" charset="-122"/>
                <a:ea typeface="SimHei" panose="02010609060101010101" pitchFamily="49" charset="-122"/>
              </a:rPr>
              <a:t>插入数据前判断表中是否已经存在</a:t>
            </a:r>
            <a:r>
              <a:rPr kumimoji="1"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只有当记录不存在时才执行插入操作</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避免</a:t>
            </a:r>
            <a:r>
              <a:rPr lang="en-US" altLang="zh-CN" sz="1600">
                <a:latin typeface="SimHei" panose="02010609060101010101" pitchFamily="49" charset="-122"/>
                <a:ea typeface="SimHei" panose="02010609060101010101" pitchFamily="49" charset="-122"/>
              </a:rPr>
              <a:t>insert</a:t>
            </a:r>
            <a:r>
              <a:rPr lang="zh-CN" altLang="en-US" sz="1600">
                <a:latin typeface="SimHei" panose="02010609060101010101" pitchFamily="49" charset="-122"/>
                <a:ea typeface="SimHei" panose="02010609060101010101" pitchFamily="49" charset="-122"/>
              </a:rPr>
              <a:t>重复数据</a:t>
            </a:r>
            <a:r>
              <a:rPr lang="en-US" altLang="zh-CN" sz="1600">
                <a:latin typeface="SimHei" panose="02010609060101010101" pitchFamily="49" charset="-122"/>
                <a:ea typeface="SimHei" panose="02010609060101010101" pitchFamily="49" charset="-122"/>
              </a:rPr>
              <a:t>.</a:t>
            </a:r>
            <a:endParaRPr lang="zh-CN" altLang="en-US" sz="160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51368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A3B85DA-21F2-4547-8B57-6426AEC98603}"/>
              </a:ext>
            </a:extLst>
          </p:cNvPr>
          <p:cNvSpPr/>
          <p:nvPr/>
        </p:nvSpPr>
        <p:spPr>
          <a:xfrm>
            <a:off x="9821300" y="362458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CF718CB4-7796-1C42-88E1-D6CE3A2E3C41}"/>
              </a:ext>
            </a:extLst>
          </p:cNvPr>
          <p:cNvGrpSpPr/>
          <p:nvPr/>
        </p:nvGrpSpPr>
        <p:grpSpPr>
          <a:xfrm>
            <a:off x="1882813" y="2027836"/>
            <a:ext cx="3272128" cy="3272128"/>
            <a:chOff x="1269667" y="1823914"/>
            <a:chExt cx="4093043" cy="4093043"/>
          </a:xfrm>
        </p:grpSpPr>
        <p:sp>
          <p:nvSpPr>
            <p:cNvPr id="9" name="椭圆 8">
              <a:extLst>
                <a:ext uri="{FF2B5EF4-FFF2-40B4-BE49-F238E27FC236}">
                  <a16:creationId xmlns:a16="http://schemas.microsoft.com/office/drawing/2014/main" id="{E31CDF1A-4CC0-A446-B69A-7F70D52E2A8E}"/>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746A699C-057D-174C-B2F2-6B7713A8D018}"/>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a:extLst>
              <a:ext uri="{FF2B5EF4-FFF2-40B4-BE49-F238E27FC236}">
                <a16:creationId xmlns:a16="http://schemas.microsoft.com/office/drawing/2014/main" id="{64201E78-8BC5-6A49-8301-5C8ABDCC3073}"/>
              </a:ext>
            </a:extLst>
          </p:cNvPr>
          <p:cNvSpPr/>
          <p:nvPr/>
        </p:nvSpPr>
        <p:spPr>
          <a:xfrm>
            <a:off x="4646531" y="2959188"/>
            <a:ext cx="4093044" cy="1223412"/>
          </a:xfrm>
          <a:prstGeom prst="rect">
            <a:avLst/>
          </a:prstGeom>
        </p:spPr>
        <p:txBody>
          <a:bodyPr wrap="square" lIns="68580" tIns="34290" rIns="68580" bIns="34290">
            <a:spAutoFit/>
          </a:bodyPr>
          <a:lstStyle/>
          <a:p>
            <a:pPr>
              <a:defRPr/>
            </a:pPr>
            <a:r>
              <a:rPr lang="zh-CN" altLang="en-US" sz="7500" b="1" spc="225" dirty="0">
                <a:solidFill>
                  <a:srgbClr val="292929"/>
                </a:solidFill>
                <a:cs typeface="+mn-ea"/>
                <a:sym typeface="+mn-lt"/>
              </a:rPr>
              <a:t>分布式锁</a:t>
            </a:r>
            <a:endParaRPr sz="7500" b="1" spc="225" dirty="0">
              <a:solidFill>
                <a:srgbClr val="292929"/>
              </a:solidFill>
              <a:cs typeface="+mn-ea"/>
              <a:sym typeface="+mn-lt"/>
            </a:endParaRPr>
          </a:p>
        </p:txBody>
      </p:sp>
      <p:sp>
        <p:nvSpPr>
          <p:cNvPr id="12" name="文本框 11">
            <a:extLst>
              <a:ext uri="{FF2B5EF4-FFF2-40B4-BE49-F238E27FC236}">
                <a16:creationId xmlns:a16="http://schemas.microsoft.com/office/drawing/2014/main" id="{5D566964-F092-AA4B-B472-22C76235B151}"/>
              </a:ext>
            </a:extLst>
          </p:cNvPr>
          <p:cNvSpPr txBox="1"/>
          <p:nvPr/>
        </p:nvSpPr>
        <p:spPr>
          <a:xfrm>
            <a:off x="2037201" y="2959188"/>
            <a:ext cx="1830706" cy="1323439"/>
          </a:xfrm>
          <a:prstGeom prst="rect">
            <a:avLst/>
          </a:prstGeom>
          <a:noFill/>
        </p:spPr>
        <p:txBody>
          <a:bodyPr wrap="square" rtlCol="0">
            <a:spAutoFit/>
          </a:bodyPr>
          <a:lstStyle/>
          <a:p>
            <a:pPr algn="ctr"/>
            <a:r>
              <a:rPr lang="en-US" altLang="zh-CN" sz="8000" dirty="0">
                <a:solidFill>
                  <a:schemeClr val="tx1">
                    <a:lumMod val="75000"/>
                    <a:lumOff val="25000"/>
                  </a:schemeClr>
                </a:solidFill>
                <a:cs typeface="+mn-ea"/>
                <a:sym typeface="+mn-lt"/>
              </a:rPr>
              <a:t>04</a:t>
            </a:r>
          </a:p>
        </p:txBody>
      </p:sp>
    </p:spTree>
    <p:extLst>
      <p:ext uri="{BB962C8B-B14F-4D97-AF65-F5344CB8AC3E}">
        <p14:creationId xmlns:p14="http://schemas.microsoft.com/office/powerpoint/2010/main" val="375629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AC693351-88EF-6942-9638-740C81B493F8}"/>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a:extLst>
              <a:ext uri="{FF2B5EF4-FFF2-40B4-BE49-F238E27FC236}">
                <a16:creationId xmlns:a16="http://schemas.microsoft.com/office/drawing/2014/main" id="{4CA6F3EB-4619-174C-8474-4C8DABEF859C}"/>
              </a:ext>
            </a:extLst>
          </p:cNvPr>
          <p:cNvSpPr txBox="1"/>
          <p:nvPr/>
        </p:nvSpPr>
        <p:spPr>
          <a:xfrm>
            <a:off x="993505" y="276066"/>
            <a:ext cx="1826141"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分布式锁</a:t>
            </a:r>
          </a:p>
        </p:txBody>
      </p:sp>
      <p:grpSp>
        <p:nvGrpSpPr>
          <p:cNvPr id="31" name="组合 30">
            <a:extLst>
              <a:ext uri="{FF2B5EF4-FFF2-40B4-BE49-F238E27FC236}">
                <a16:creationId xmlns:a16="http://schemas.microsoft.com/office/drawing/2014/main" id="{909C8F75-1FBB-4643-B7E6-BFEA75EF626A}"/>
              </a:ext>
            </a:extLst>
          </p:cNvPr>
          <p:cNvGrpSpPr/>
          <p:nvPr/>
        </p:nvGrpSpPr>
        <p:grpSpPr>
          <a:xfrm>
            <a:off x="947011" y="2626767"/>
            <a:ext cx="792000" cy="792000"/>
            <a:chOff x="4267200" y="3009900"/>
            <a:chExt cx="792000" cy="792000"/>
          </a:xfrm>
          <a:solidFill>
            <a:srgbClr val="FFD966"/>
          </a:solidFill>
        </p:grpSpPr>
        <p:sp>
          <p:nvSpPr>
            <p:cNvPr id="32" name="椭圆 31">
              <a:extLst>
                <a:ext uri="{FF2B5EF4-FFF2-40B4-BE49-F238E27FC236}">
                  <a16:creationId xmlns:a16="http://schemas.microsoft.com/office/drawing/2014/main" id="{BEF861A0-1FF8-4748-A134-400D6300EE51}"/>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3" name="Freeform 101">
              <a:extLst>
                <a:ext uri="{FF2B5EF4-FFF2-40B4-BE49-F238E27FC236}">
                  <a16:creationId xmlns:a16="http://schemas.microsoft.com/office/drawing/2014/main" id="{82977901-5AA9-2241-8C8F-5D6202DAC74B}"/>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40" name="文本框 39">
            <a:extLst>
              <a:ext uri="{FF2B5EF4-FFF2-40B4-BE49-F238E27FC236}">
                <a16:creationId xmlns:a16="http://schemas.microsoft.com/office/drawing/2014/main" id="{46A27D8C-E8BF-624B-9501-E8FECA436DF3}"/>
              </a:ext>
            </a:extLst>
          </p:cNvPr>
          <p:cNvSpPr txBox="1"/>
          <p:nvPr/>
        </p:nvSpPr>
        <p:spPr>
          <a:xfrm>
            <a:off x="2004340" y="1129544"/>
            <a:ext cx="3977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tx1">
                    <a:lumMod val="75000"/>
                    <a:lumOff val="25000"/>
                  </a:schemeClr>
                </a:solidFill>
                <a:latin typeface="+mn-lt"/>
                <a:ea typeface="+mn-ea"/>
                <a:cs typeface="+mn-ea"/>
                <a:sym typeface="+mn-lt"/>
              </a:rPr>
              <a:t>什么是分布式锁</a:t>
            </a:r>
            <a:endParaRPr lang="en-US" altLang="zh-CN" sz="2400" b="0" spc="600" noProof="0">
              <a:solidFill>
                <a:schemeClr val="tx1">
                  <a:lumMod val="75000"/>
                  <a:lumOff val="25000"/>
                </a:schemeClr>
              </a:solidFill>
              <a:latin typeface="+mn-lt"/>
              <a:ea typeface="+mn-ea"/>
              <a:cs typeface="+mn-ea"/>
              <a:sym typeface="+mn-lt"/>
            </a:endParaRPr>
          </a:p>
        </p:txBody>
      </p:sp>
      <p:sp>
        <p:nvSpPr>
          <p:cNvPr id="41" name="TextBox 34">
            <a:extLst>
              <a:ext uri="{FF2B5EF4-FFF2-40B4-BE49-F238E27FC236}">
                <a16:creationId xmlns:a16="http://schemas.microsoft.com/office/drawing/2014/main" id="{433A4D26-C3B5-294F-B56D-2C8FFDB65D17}"/>
              </a:ext>
            </a:extLst>
          </p:cNvPr>
          <p:cNvSpPr txBox="1"/>
          <p:nvPr/>
        </p:nvSpPr>
        <p:spPr>
          <a:xfrm>
            <a:off x="2034820" y="1645079"/>
            <a:ext cx="9561366" cy="890693"/>
          </a:xfrm>
          <a:prstGeom prst="rect">
            <a:avLst/>
          </a:prstGeom>
          <a:noFill/>
        </p:spPr>
        <p:txBody>
          <a:bodyPr wrap="square" rtlCol="0">
            <a:spAutoFit/>
          </a:bodyPr>
          <a:lstStyle/>
          <a:p>
            <a:pPr>
              <a:lnSpc>
                <a:spcPct val="150000"/>
              </a:lnSpc>
              <a:defRPr/>
            </a:pPr>
            <a:r>
              <a:rPr lang="zh-CN" altLang="en-US" sz="1200">
                <a:solidFill>
                  <a:srgbClr val="1A1A1A"/>
                </a:solidFill>
                <a:latin typeface="SimHei" panose="02010609060101010101" pitchFamily="49" charset="-122"/>
                <a:ea typeface="SimHei" panose="02010609060101010101" pitchFamily="49" charset="-122"/>
              </a:rPr>
              <a:t>分布式锁是控制分布式系统或不同系统之间共同访问共享资源的一种锁实现。如果不同的系统或同一个系统的不同主机之间共享了某个资源时，往往通过互斥来防止彼此之间的干扰。实现分布式锁的方式有很多，可以通过各种中间件来进行分布式锁的设计，包括</a:t>
            </a:r>
            <a:r>
              <a:rPr lang="en-US" altLang="zh-CN" sz="1200">
                <a:solidFill>
                  <a:srgbClr val="1A1A1A"/>
                </a:solidFill>
                <a:latin typeface="SimHei" panose="02010609060101010101" pitchFamily="49" charset="-122"/>
                <a:ea typeface="SimHei" panose="02010609060101010101" pitchFamily="49" charset="-122"/>
              </a:rPr>
              <a:t>Redis</a:t>
            </a:r>
            <a:r>
              <a:rPr lang="zh-CN" altLang="en-US" sz="1200">
                <a:solidFill>
                  <a:srgbClr val="1A1A1A"/>
                </a:solidFill>
                <a:latin typeface="SimHei" panose="02010609060101010101" pitchFamily="49" charset="-122"/>
                <a:ea typeface="SimHei" panose="02010609060101010101" pitchFamily="49" charset="-122"/>
              </a:rPr>
              <a:t>、</a:t>
            </a:r>
            <a:r>
              <a:rPr lang="en-US" altLang="zh-CN" sz="1200">
                <a:solidFill>
                  <a:srgbClr val="1A1A1A"/>
                </a:solidFill>
                <a:latin typeface="SimHei" panose="02010609060101010101" pitchFamily="49" charset="-122"/>
                <a:ea typeface="SimHei" panose="02010609060101010101" pitchFamily="49" charset="-122"/>
              </a:rPr>
              <a:t>Zookeeper</a:t>
            </a:r>
            <a:r>
              <a:rPr lang="zh-CN" altLang="en-US" sz="1200">
                <a:solidFill>
                  <a:srgbClr val="1A1A1A"/>
                </a:solidFill>
                <a:latin typeface="SimHei" panose="02010609060101010101" pitchFamily="49" charset="-122"/>
                <a:ea typeface="SimHei" panose="02010609060101010101" pitchFamily="49" charset="-122"/>
              </a:rPr>
              <a:t>等，这里我们主要介绍</a:t>
            </a:r>
            <a:r>
              <a:rPr lang="en-US" altLang="zh-CN" sz="1200">
                <a:solidFill>
                  <a:srgbClr val="1A1A1A"/>
                </a:solidFill>
                <a:latin typeface="SimHei" panose="02010609060101010101" pitchFamily="49" charset="-122"/>
                <a:ea typeface="SimHei" panose="02010609060101010101" pitchFamily="49" charset="-122"/>
              </a:rPr>
              <a:t>Redis</a:t>
            </a:r>
            <a:r>
              <a:rPr lang="zh-CN" altLang="en-US" sz="1200">
                <a:solidFill>
                  <a:srgbClr val="1A1A1A"/>
                </a:solidFill>
                <a:latin typeface="SimHei" panose="02010609060101010101" pitchFamily="49" charset="-122"/>
                <a:ea typeface="SimHei" panose="02010609060101010101" pitchFamily="49" charset="-122"/>
              </a:rPr>
              <a:t>如何实现分布式锁以及在整个过程中出现的问题和优化解决方案。</a:t>
            </a:r>
          </a:p>
        </p:txBody>
      </p:sp>
      <p:sp>
        <p:nvSpPr>
          <p:cNvPr id="42" name="文本框 41">
            <a:extLst>
              <a:ext uri="{FF2B5EF4-FFF2-40B4-BE49-F238E27FC236}">
                <a16:creationId xmlns:a16="http://schemas.microsoft.com/office/drawing/2014/main" id="{88352841-046E-3546-A39B-8CC530F56BDE}"/>
              </a:ext>
            </a:extLst>
          </p:cNvPr>
          <p:cNvSpPr txBox="1"/>
          <p:nvPr/>
        </p:nvSpPr>
        <p:spPr>
          <a:xfrm>
            <a:off x="2034820" y="2791935"/>
            <a:ext cx="42117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lvl="0" algn="l">
              <a:defRPr/>
            </a:pPr>
            <a:r>
              <a:rPr lang="zh-CN" altLang="en-US" sz="2400" b="0" spc="600">
                <a:solidFill>
                  <a:schemeClr val="tx1">
                    <a:lumMod val="75000"/>
                    <a:lumOff val="25000"/>
                  </a:schemeClr>
                </a:solidFill>
                <a:cs typeface="+mn-ea"/>
                <a:sym typeface="+mn-lt"/>
              </a:rPr>
              <a:t>分布式锁设计目的</a:t>
            </a:r>
          </a:p>
        </p:txBody>
      </p:sp>
      <p:sp>
        <p:nvSpPr>
          <p:cNvPr id="43" name="TextBox 34">
            <a:extLst>
              <a:ext uri="{FF2B5EF4-FFF2-40B4-BE49-F238E27FC236}">
                <a16:creationId xmlns:a16="http://schemas.microsoft.com/office/drawing/2014/main" id="{FFA96E72-A323-244F-942E-18F0EE8B011B}"/>
              </a:ext>
            </a:extLst>
          </p:cNvPr>
          <p:cNvSpPr txBox="1"/>
          <p:nvPr/>
        </p:nvSpPr>
        <p:spPr>
          <a:xfrm>
            <a:off x="2034820" y="3264358"/>
            <a:ext cx="9583300" cy="276999"/>
          </a:xfrm>
          <a:prstGeom prst="rect">
            <a:avLst/>
          </a:prstGeom>
          <a:noFill/>
        </p:spPr>
        <p:txBody>
          <a:bodyPr wrap="square" rtlCol="0">
            <a:spAutoFit/>
          </a:bodyPr>
          <a:lstStyle/>
          <a:p>
            <a:r>
              <a:rPr lang="zh-CN" altLang="en-US" sz="1200">
                <a:solidFill>
                  <a:srgbClr val="1A1A1A"/>
                </a:solidFill>
                <a:latin typeface="SimHei" panose="02010609060101010101" pitchFamily="49" charset="-122"/>
                <a:ea typeface="SimHei" panose="02010609060101010101" pitchFamily="49" charset="-122"/>
              </a:rPr>
              <a:t>可以保证在分布式部署的应用集群中，同一个方法的同一操作只能被一台机器上的一个线程执行。</a:t>
            </a:r>
          </a:p>
        </p:txBody>
      </p:sp>
      <p:sp>
        <p:nvSpPr>
          <p:cNvPr id="44" name="文本框 43">
            <a:extLst>
              <a:ext uri="{FF2B5EF4-FFF2-40B4-BE49-F238E27FC236}">
                <a16:creationId xmlns:a16="http://schemas.microsoft.com/office/drawing/2014/main" id="{8B2F7820-CD14-AC43-A5CC-B1F5DF9FDFF4}"/>
              </a:ext>
            </a:extLst>
          </p:cNvPr>
          <p:cNvSpPr txBox="1"/>
          <p:nvPr/>
        </p:nvSpPr>
        <p:spPr>
          <a:xfrm>
            <a:off x="2004340" y="3918303"/>
            <a:ext cx="35689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algn="l">
              <a:defRPr/>
            </a:pPr>
            <a:r>
              <a:rPr lang="zh-CN" altLang="en-US" sz="2400" b="0" spc="600">
                <a:solidFill>
                  <a:schemeClr val="tx1">
                    <a:lumMod val="75000"/>
                    <a:lumOff val="25000"/>
                  </a:schemeClr>
                </a:solidFill>
                <a:latin typeface="+mn-lt"/>
                <a:ea typeface="+mn-ea"/>
                <a:cs typeface="+mn-ea"/>
              </a:rPr>
              <a:t>分布式锁设计要求</a:t>
            </a:r>
          </a:p>
        </p:txBody>
      </p:sp>
      <p:sp>
        <p:nvSpPr>
          <p:cNvPr id="45" name="TextBox 34">
            <a:extLst>
              <a:ext uri="{FF2B5EF4-FFF2-40B4-BE49-F238E27FC236}">
                <a16:creationId xmlns:a16="http://schemas.microsoft.com/office/drawing/2014/main" id="{4EAC0EA4-8DDB-DD41-BA25-4BEEB71AFBE0}"/>
              </a:ext>
            </a:extLst>
          </p:cNvPr>
          <p:cNvSpPr txBox="1"/>
          <p:nvPr/>
        </p:nvSpPr>
        <p:spPr>
          <a:xfrm>
            <a:off x="2004340" y="4444911"/>
            <a:ext cx="9429164" cy="1015663"/>
          </a:xfrm>
          <a:prstGeom prst="rect">
            <a:avLst/>
          </a:prstGeom>
          <a:noFill/>
        </p:spPr>
        <p:txBody>
          <a:bodyPr wrap="square" rtlCol="0">
            <a:spAutoFit/>
          </a:bodyPr>
          <a:lstStyle/>
          <a:p>
            <a:r>
              <a:rPr lang="zh-CN" altLang="en-US" sz="1200">
                <a:solidFill>
                  <a:srgbClr val="1A1A1A"/>
                </a:solidFill>
                <a:latin typeface="SimHei" panose="02010609060101010101" pitchFamily="49" charset="-122"/>
                <a:ea typeface="SimHei" panose="02010609060101010101" pitchFamily="49" charset="-122"/>
              </a:rPr>
              <a:t>首先，为了确保分布式锁可用，我们至少要确保锁的实现同时满足以下四个条件：</a:t>
            </a:r>
          </a:p>
          <a:p>
            <a:r>
              <a:rPr lang="en-US" altLang="zh-CN" sz="1200">
                <a:solidFill>
                  <a:srgbClr val="1A1A1A"/>
                </a:solidFill>
                <a:latin typeface="SimHei" panose="02010609060101010101" pitchFamily="49" charset="-122"/>
                <a:ea typeface="SimHei" panose="02010609060101010101" pitchFamily="49" charset="-122"/>
              </a:rPr>
              <a:t>1</a:t>
            </a:r>
            <a:r>
              <a:rPr lang="zh-CN" altLang="en-US" sz="1200">
                <a:solidFill>
                  <a:srgbClr val="1A1A1A"/>
                </a:solidFill>
                <a:latin typeface="SimHei" panose="02010609060101010101" pitchFamily="49" charset="-122"/>
                <a:ea typeface="SimHei" panose="02010609060101010101" pitchFamily="49" charset="-122"/>
              </a:rPr>
              <a:t>、互斥性：任意时刻，只能有一个客户端获取锁，不能同时有两个客户端获取到锁。</a:t>
            </a:r>
          </a:p>
          <a:p>
            <a:r>
              <a:rPr lang="en-US" altLang="zh-CN" sz="1200">
                <a:solidFill>
                  <a:srgbClr val="1A1A1A"/>
                </a:solidFill>
                <a:latin typeface="SimHei" panose="02010609060101010101" pitchFamily="49" charset="-122"/>
                <a:ea typeface="SimHei" panose="02010609060101010101" pitchFamily="49" charset="-122"/>
              </a:rPr>
              <a:t>2</a:t>
            </a:r>
            <a:r>
              <a:rPr lang="zh-CN" altLang="en-US" sz="1200">
                <a:solidFill>
                  <a:srgbClr val="1A1A1A"/>
                </a:solidFill>
                <a:latin typeface="SimHei" panose="02010609060101010101" pitchFamily="49" charset="-122"/>
                <a:ea typeface="SimHei" panose="02010609060101010101" pitchFamily="49" charset="-122"/>
              </a:rPr>
              <a:t>、安全性：锁只能被持有该锁的客户端删除，不能由其它客户端删除。</a:t>
            </a:r>
          </a:p>
          <a:p>
            <a:r>
              <a:rPr lang="en-US" altLang="zh-CN" sz="1200">
                <a:solidFill>
                  <a:srgbClr val="1A1A1A"/>
                </a:solidFill>
                <a:latin typeface="SimHei" panose="02010609060101010101" pitchFamily="49" charset="-122"/>
                <a:ea typeface="SimHei" panose="02010609060101010101" pitchFamily="49" charset="-122"/>
              </a:rPr>
              <a:t>3</a:t>
            </a:r>
            <a:r>
              <a:rPr lang="zh-CN" altLang="en-US" sz="1200">
                <a:solidFill>
                  <a:srgbClr val="1A1A1A"/>
                </a:solidFill>
                <a:latin typeface="SimHei" panose="02010609060101010101" pitchFamily="49" charset="-122"/>
                <a:ea typeface="SimHei" panose="02010609060101010101" pitchFamily="49" charset="-122"/>
              </a:rPr>
              <a:t>、避免死锁：获取锁的客户端因为某些原因（如</a:t>
            </a:r>
            <a:r>
              <a:rPr lang="en-US" altLang="zh-CN" sz="1200">
                <a:solidFill>
                  <a:srgbClr val="1A1A1A"/>
                </a:solidFill>
                <a:latin typeface="SimHei" panose="02010609060101010101" pitchFamily="49" charset="-122"/>
                <a:ea typeface="SimHei" panose="02010609060101010101" pitchFamily="49" charset="-122"/>
              </a:rPr>
              <a:t>down</a:t>
            </a:r>
            <a:r>
              <a:rPr lang="zh-CN" altLang="en-US" sz="1200">
                <a:solidFill>
                  <a:srgbClr val="1A1A1A"/>
                </a:solidFill>
                <a:latin typeface="SimHei" panose="02010609060101010101" pitchFamily="49" charset="-122"/>
                <a:ea typeface="SimHei" panose="02010609060101010101" pitchFamily="49" charset="-122"/>
              </a:rPr>
              <a:t>机等）而未能释放锁，其它客户端再也无法获取到该锁。</a:t>
            </a:r>
          </a:p>
          <a:p>
            <a:r>
              <a:rPr lang="en-US" altLang="zh-CN" sz="1200">
                <a:solidFill>
                  <a:srgbClr val="1A1A1A"/>
                </a:solidFill>
                <a:latin typeface="SimHei" panose="02010609060101010101" pitchFamily="49" charset="-122"/>
                <a:ea typeface="SimHei" panose="02010609060101010101" pitchFamily="49" charset="-122"/>
              </a:rPr>
              <a:t>4</a:t>
            </a:r>
            <a:r>
              <a:rPr lang="zh-CN" altLang="en-US" sz="1200">
                <a:solidFill>
                  <a:srgbClr val="1A1A1A"/>
                </a:solidFill>
                <a:latin typeface="SimHei" panose="02010609060101010101" pitchFamily="49" charset="-122"/>
                <a:ea typeface="SimHei" panose="02010609060101010101" pitchFamily="49" charset="-122"/>
              </a:rPr>
              <a:t>、具有容错性：当部分节点（</a:t>
            </a:r>
            <a:r>
              <a:rPr lang="en-US" altLang="zh-CN" sz="1200">
                <a:solidFill>
                  <a:srgbClr val="1A1A1A"/>
                </a:solidFill>
                <a:latin typeface="SimHei" panose="02010609060101010101" pitchFamily="49" charset="-122"/>
                <a:ea typeface="SimHei" panose="02010609060101010101" pitchFamily="49" charset="-122"/>
              </a:rPr>
              <a:t>redis</a:t>
            </a:r>
            <a:r>
              <a:rPr lang="zh-CN" altLang="en-US" sz="1200">
                <a:solidFill>
                  <a:srgbClr val="1A1A1A"/>
                </a:solidFill>
                <a:latin typeface="SimHei" panose="02010609060101010101" pitchFamily="49" charset="-122"/>
                <a:ea typeface="SimHei" panose="02010609060101010101" pitchFamily="49" charset="-122"/>
              </a:rPr>
              <a:t>节点等）</a:t>
            </a:r>
            <a:r>
              <a:rPr lang="en-US" altLang="zh-CN" sz="1200">
                <a:solidFill>
                  <a:srgbClr val="1A1A1A"/>
                </a:solidFill>
                <a:latin typeface="SimHei" panose="02010609060101010101" pitchFamily="49" charset="-122"/>
                <a:ea typeface="SimHei" panose="02010609060101010101" pitchFamily="49" charset="-122"/>
              </a:rPr>
              <a:t>down</a:t>
            </a:r>
            <a:r>
              <a:rPr lang="zh-CN" altLang="en-US" sz="1200">
                <a:solidFill>
                  <a:srgbClr val="1A1A1A"/>
                </a:solidFill>
                <a:latin typeface="SimHei" panose="02010609060101010101" pitchFamily="49" charset="-122"/>
                <a:ea typeface="SimHei" panose="02010609060101010101" pitchFamily="49" charset="-122"/>
              </a:rPr>
              <a:t>机时，客户端仍然能够获取锁和释放锁。</a:t>
            </a:r>
            <a:endParaRPr kumimoji="1" lang="zh-CN" altLang="en-US" sz="1200">
              <a:latin typeface="SimHei" panose="02010609060101010101" pitchFamily="49" charset="-122"/>
              <a:ea typeface="SimHei" panose="02010609060101010101" pitchFamily="49" charset="-122"/>
            </a:endParaRPr>
          </a:p>
        </p:txBody>
      </p:sp>
      <p:grpSp>
        <p:nvGrpSpPr>
          <p:cNvPr id="49" name="组合 48">
            <a:extLst>
              <a:ext uri="{FF2B5EF4-FFF2-40B4-BE49-F238E27FC236}">
                <a16:creationId xmlns:a16="http://schemas.microsoft.com/office/drawing/2014/main" id="{A68AC016-D43D-A44F-89B0-3F9247773A0B}"/>
              </a:ext>
            </a:extLst>
          </p:cNvPr>
          <p:cNvGrpSpPr/>
          <p:nvPr/>
        </p:nvGrpSpPr>
        <p:grpSpPr>
          <a:xfrm>
            <a:off x="993505" y="1195209"/>
            <a:ext cx="792000" cy="792000"/>
            <a:chOff x="4267200" y="3009900"/>
            <a:chExt cx="792000" cy="792000"/>
          </a:xfrm>
          <a:solidFill>
            <a:srgbClr val="FFD966"/>
          </a:solidFill>
        </p:grpSpPr>
        <p:sp>
          <p:nvSpPr>
            <p:cNvPr id="50" name="椭圆 49">
              <a:extLst>
                <a:ext uri="{FF2B5EF4-FFF2-40B4-BE49-F238E27FC236}">
                  <a16:creationId xmlns:a16="http://schemas.microsoft.com/office/drawing/2014/main" id="{D8713B89-1FB4-3A49-989D-C2E064B0122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51" name="Freeform 101">
              <a:extLst>
                <a:ext uri="{FF2B5EF4-FFF2-40B4-BE49-F238E27FC236}">
                  <a16:creationId xmlns:a16="http://schemas.microsoft.com/office/drawing/2014/main" id="{BEDFA4F3-7EAE-B245-9173-181AB347B47E}"/>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52" name="组合 51">
            <a:extLst>
              <a:ext uri="{FF2B5EF4-FFF2-40B4-BE49-F238E27FC236}">
                <a16:creationId xmlns:a16="http://schemas.microsoft.com/office/drawing/2014/main" id="{8A652FB5-ED80-094F-8D73-B47EF0E5A90C}"/>
              </a:ext>
            </a:extLst>
          </p:cNvPr>
          <p:cNvGrpSpPr/>
          <p:nvPr/>
        </p:nvGrpSpPr>
        <p:grpSpPr>
          <a:xfrm>
            <a:off x="947785" y="3917110"/>
            <a:ext cx="792000" cy="792000"/>
            <a:chOff x="4267200" y="3009900"/>
            <a:chExt cx="792000" cy="792000"/>
          </a:xfrm>
          <a:solidFill>
            <a:srgbClr val="FFD966"/>
          </a:solidFill>
        </p:grpSpPr>
        <p:sp>
          <p:nvSpPr>
            <p:cNvPr id="53" name="椭圆 52">
              <a:extLst>
                <a:ext uri="{FF2B5EF4-FFF2-40B4-BE49-F238E27FC236}">
                  <a16:creationId xmlns:a16="http://schemas.microsoft.com/office/drawing/2014/main" id="{975D155C-BB85-1340-AB11-0D49A0DFBA31}"/>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54" name="Freeform 101">
              <a:extLst>
                <a:ext uri="{FF2B5EF4-FFF2-40B4-BE49-F238E27FC236}">
                  <a16:creationId xmlns:a16="http://schemas.microsoft.com/office/drawing/2014/main" id="{8B14086D-ED8A-9042-A348-973621B7F092}"/>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1402700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79361362-A99B-554A-8A90-A0D706E50D2B}"/>
              </a:ext>
            </a:extLst>
          </p:cNvPr>
          <p:cNvSpPr/>
          <p:nvPr/>
        </p:nvSpPr>
        <p:spPr>
          <a:xfrm>
            <a:off x="1990219" y="2334196"/>
            <a:ext cx="1277082" cy="1277082"/>
          </a:xfrm>
          <a:prstGeom prst="ellipse">
            <a:avLst/>
          </a:prstGeom>
          <a:noFill/>
          <a:ln w="28575">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AA97F0C6-3777-AB49-8863-B062712C718F}"/>
              </a:ext>
            </a:extLst>
          </p:cNvPr>
          <p:cNvSpPr/>
          <p:nvPr/>
        </p:nvSpPr>
        <p:spPr>
          <a:xfrm>
            <a:off x="5200488" y="2294857"/>
            <a:ext cx="1277082" cy="1277082"/>
          </a:xfrm>
          <a:prstGeom prst="ellipse">
            <a:avLst/>
          </a:prstGeom>
          <a:noFill/>
          <a:ln w="28575">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8B345A0-8C22-9844-95CA-664E53DCAE5B}"/>
              </a:ext>
            </a:extLst>
          </p:cNvPr>
          <p:cNvSpPr/>
          <p:nvPr/>
        </p:nvSpPr>
        <p:spPr>
          <a:xfrm>
            <a:off x="8248030" y="2294857"/>
            <a:ext cx="1277082" cy="1277082"/>
          </a:xfrm>
          <a:prstGeom prst="ellipse">
            <a:avLst/>
          </a:prstGeom>
          <a:noFill/>
          <a:ln w="28575">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reeform 5">
            <a:extLst>
              <a:ext uri="{FF2B5EF4-FFF2-40B4-BE49-F238E27FC236}">
                <a16:creationId xmlns:a16="http://schemas.microsoft.com/office/drawing/2014/main" id="{6938DD24-3955-EF4B-9B08-B4966186AC09}"/>
              </a:ext>
            </a:extLst>
          </p:cNvPr>
          <p:cNvSpPr>
            <a:spLocks noEditPoints="1"/>
          </p:cNvSpPr>
          <p:nvPr/>
        </p:nvSpPr>
        <p:spPr bwMode="auto">
          <a:xfrm>
            <a:off x="2402939" y="2716907"/>
            <a:ext cx="497749" cy="497749"/>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rgbClr val="FFD966"/>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cs typeface="+mn-ea"/>
              <a:sym typeface="+mn-lt"/>
            </a:endParaRPr>
          </a:p>
        </p:txBody>
      </p:sp>
      <p:sp>
        <p:nvSpPr>
          <p:cNvPr id="8" name="Freeform 103">
            <a:extLst>
              <a:ext uri="{FF2B5EF4-FFF2-40B4-BE49-F238E27FC236}">
                <a16:creationId xmlns:a16="http://schemas.microsoft.com/office/drawing/2014/main" id="{B25FB2E4-49A0-5540-9CB2-4E4EAA9CBE43}"/>
              </a:ext>
            </a:extLst>
          </p:cNvPr>
          <p:cNvSpPr>
            <a:spLocks noEditPoints="1"/>
          </p:cNvSpPr>
          <p:nvPr/>
        </p:nvSpPr>
        <p:spPr bwMode="auto">
          <a:xfrm>
            <a:off x="5658634" y="2637286"/>
            <a:ext cx="356343" cy="524723"/>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D966"/>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cs typeface="+mn-ea"/>
              <a:sym typeface="+mn-lt"/>
            </a:endParaRPr>
          </a:p>
        </p:txBody>
      </p:sp>
      <p:sp>
        <p:nvSpPr>
          <p:cNvPr id="9" name="Freeform 63">
            <a:extLst>
              <a:ext uri="{FF2B5EF4-FFF2-40B4-BE49-F238E27FC236}">
                <a16:creationId xmlns:a16="http://schemas.microsoft.com/office/drawing/2014/main" id="{6CE16582-DD83-D04C-8791-DB119AFECD7F}"/>
              </a:ext>
            </a:extLst>
          </p:cNvPr>
          <p:cNvSpPr>
            <a:spLocks noEditPoints="1"/>
          </p:cNvSpPr>
          <p:nvPr/>
        </p:nvSpPr>
        <p:spPr bwMode="auto">
          <a:xfrm>
            <a:off x="8651663" y="2708830"/>
            <a:ext cx="524359" cy="381634"/>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rgbClr val="FFD966"/>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cs typeface="+mn-ea"/>
              <a:sym typeface="+mn-lt"/>
            </a:endParaRPr>
          </a:p>
        </p:txBody>
      </p:sp>
      <p:sp>
        <p:nvSpPr>
          <p:cNvPr id="11" name="文本框 10">
            <a:extLst>
              <a:ext uri="{FF2B5EF4-FFF2-40B4-BE49-F238E27FC236}">
                <a16:creationId xmlns:a16="http://schemas.microsoft.com/office/drawing/2014/main" id="{C0BE87D6-9794-3349-89B6-1F69E2204795}"/>
              </a:ext>
            </a:extLst>
          </p:cNvPr>
          <p:cNvSpPr txBox="1"/>
          <p:nvPr/>
        </p:nvSpPr>
        <p:spPr>
          <a:xfrm>
            <a:off x="1689166" y="4164948"/>
            <a:ext cx="2210805"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tx1">
                    <a:lumMod val="75000"/>
                    <a:lumOff val="25000"/>
                  </a:schemeClr>
                </a:solidFill>
                <a:cs typeface="+mn-ea"/>
              </a:rPr>
              <a:t>基于</a:t>
            </a:r>
            <a:r>
              <a:rPr lang="en-US" altLang="zh-CN" sz="2400">
                <a:solidFill>
                  <a:schemeClr val="tx1">
                    <a:lumMod val="75000"/>
                    <a:lumOff val="25000"/>
                  </a:schemeClr>
                </a:solidFill>
                <a:cs typeface="+mn-ea"/>
              </a:rPr>
              <a:t>redis</a:t>
            </a:r>
            <a:r>
              <a:rPr lang="zh-CN" altLang="en-US" sz="2400">
                <a:solidFill>
                  <a:schemeClr val="tx1">
                    <a:lumMod val="75000"/>
                    <a:lumOff val="25000"/>
                  </a:schemeClr>
                </a:solidFill>
                <a:cs typeface="+mn-ea"/>
              </a:rPr>
              <a:t>实现</a:t>
            </a:r>
            <a:endParaRPr lang="zh-CN" altLang="en-US" sz="2400" dirty="0">
              <a:solidFill>
                <a:schemeClr val="tx1">
                  <a:lumMod val="75000"/>
                  <a:lumOff val="25000"/>
                </a:schemeClr>
              </a:solidFill>
              <a:cs typeface="+mn-ea"/>
              <a:sym typeface="+mn-lt"/>
            </a:endParaRPr>
          </a:p>
        </p:txBody>
      </p:sp>
      <p:sp>
        <p:nvSpPr>
          <p:cNvPr id="13" name="文本框 12">
            <a:extLst>
              <a:ext uri="{FF2B5EF4-FFF2-40B4-BE49-F238E27FC236}">
                <a16:creationId xmlns:a16="http://schemas.microsoft.com/office/drawing/2014/main" id="{48A61163-B1EC-AA43-80D3-9E8060D8E48B}"/>
              </a:ext>
            </a:extLst>
          </p:cNvPr>
          <p:cNvSpPr txBox="1"/>
          <p:nvPr/>
        </p:nvSpPr>
        <p:spPr>
          <a:xfrm>
            <a:off x="4419991" y="4176774"/>
            <a:ext cx="2477285"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tx1">
                    <a:lumMod val="75000"/>
                    <a:lumOff val="25000"/>
                  </a:schemeClr>
                </a:solidFill>
                <a:cs typeface="+mn-ea"/>
                <a:sym typeface="+mn-lt"/>
              </a:rPr>
              <a:t>基于数据库</a:t>
            </a:r>
          </a:p>
        </p:txBody>
      </p:sp>
      <p:sp>
        <p:nvSpPr>
          <p:cNvPr id="15" name="文本框 14">
            <a:extLst>
              <a:ext uri="{FF2B5EF4-FFF2-40B4-BE49-F238E27FC236}">
                <a16:creationId xmlns:a16="http://schemas.microsoft.com/office/drawing/2014/main" id="{4E118886-62FE-FD45-B29B-069D827968EF}"/>
              </a:ext>
            </a:extLst>
          </p:cNvPr>
          <p:cNvSpPr txBox="1"/>
          <p:nvPr/>
        </p:nvSpPr>
        <p:spPr>
          <a:xfrm>
            <a:off x="7259557" y="4181592"/>
            <a:ext cx="3194613"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tx1">
                    <a:lumMod val="75000"/>
                    <a:lumOff val="25000"/>
                  </a:schemeClr>
                </a:solidFill>
                <a:cs typeface="+mn-ea"/>
              </a:rPr>
              <a:t>基于</a:t>
            </a:r>
            <a:r>
              <a:rPr lang="en-US" altLang="zh-CN" sz="2400">
                <a:solidFill>
                  <a:schemeClr val="tx1">
                    <a:lumMod val="75000"/>
                    <a:lumOff val="25000"/>
                  </a:schemeClr>
                </a:solidFill>
                <a:cs typeface="+mn-ea"/>
              </a:rPr>
              <a:t>zookeeper</a:t>
            </a:r>
            <a:r>
              <a:rPr lang="zh-CN" altLang="en-US" sz="2400">
                <a:solidFill>
                  <a:schemeClr val="tx1">
                    <a:lumMod val="75000"/>
                    <a:lumOff val="25000"/>
                  </a:schemeClr>
                </a:solidFill>
                <a:cs typeface="+mn-ea"/>
              </a:rPr>
              <a:t>实现</a:t>
            </a:r>
            <a:endParaRPr lang="zh-CN" altLang="en-US" sz="2400" dirty="0">
              <a:solidFill>
                <a:schemeClr val="tx1">
                  <a:lumMod val="75000"/>
                  <a:lumOff val="25000"/>
                </a:schemeClr>
              </a:solidFill>
              <a:cs typeface="+mn-ea"/>
              <a:sym typeface="+mn-lt"/>
            </a:endParaRPr>
          </a:p>
        </p:txBody>
      </p:sp>
      <p:sp>
        <p:nvSpPr>
          <p:cNvPr id="16" name="椭圆 15">
            <a:extLst>
              <a:ext uri="{FF2B5EF4-FFF2-40B4-BE49-F238E27FC236}">
                <a16:creationId xmlns:a16="http://schemas.microsoft.com/office/drawing/2014/main" id="{A121B573-C237-524F-9D60-71CBD73938C5}"/>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文本框 16">
            <a:extLst>
              <a:ext uri="{FF2B5EF4-FFF2-40B4-BE49-F238E27FC236}">
                <a16:creationId xmlns:a16="http://schemas.microsoft.com/office/drawing/2014/main" id="{43011591-67A4-654F-AD7A-7B42CA709B9A}"/>
              </a:ext>
            </a:extLst>
          </p:cNvPr>
          <p:cNvSpPr txBox="1"/>
          <p:nvPr/>
        </p:nvSpPr>
        <p:spPr>
          <a:xfrm>
            <a:off x="993505" y="276066"/>
            <a:ext cx="1826141"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分布式锁</a:t>
            </a:r>
          </a:p>
        </p:txBody>
      </p:sp>
    </p:spTree>
    <p:extLst>
      <p:ext uri="{BB962C8B-B14F-4D97-AF65-F5344CB8AC3E}">
        <p14:creationId xmlns:p14="http://schemas.microsoft.com/office/powerpoint/2010/main" val="3652162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1826141"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1640129" cy="369332"/>
          </a:xfrm>
          <a:prstGeom prst="rect">
            <a:avLst/>
          </a:prstGeom>
          <a:noFill/>
        </p:spPr>
        <p:txBody>
          <a:bodyPr wrap="none" rtlCol="0">
            <a:spAutoFit/>
          </a:bodyPr>
          <a:lstStyle/>
          <a:p>
            <a:r>
              <a:rPr kumimoji="1" lang="zh-CN" altLang="en-US"/>
              <a:t>基于</a:t>
            </a:r>
            <a:r>
              <a:rPr kumimoji="1" lang="en-US" altLang="zh-CN"/>
              <a:t>redis</a:t>
            </a:r>
            <a:r>
              <a:rPr kumimoji="1" lang="zh-CN" altLang="en-US"/>
              <a:t>实现</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2" name="文本框 1">
            <a:extLst>
              <a:ext uri="{FF2B5EF4-FFF2-40B4-BE49-F238E27FC236}">
                <a16:creationId xmlns:a16="http://schemas.microsoft.com/office/drawing/2014/main" id="{0AA757D0-A82E-C54B-9C1B-F0BA513160A2}"/>
              </a:ext>
            </a:extLst>
          </p:cNvPr>
          <p:cNvSpPr txBox="1"/>
          <p:nvPr/>
        </p:nvSpPr>
        <p:spPr>
          <a:xfrm>
            <a:off x="993505" y="3907976"/>
            <a:ext cx="10816577" cy="2435603"/>
          </a:xfrm>
          <a:prstGeom prst="rect">
            <a:avLst/>
          </a:prstGeom>
          <a:noFill/>
        </p:spPr>
        <p:txBody>
          <a:bodyPr wrap="square" rtlCol="0">
            <a:spAutoFit/>
          </a:bodyPr>
          <a:lstStyle/>
          <a:p>
            <a:pPr>
              <a:lnSpc>
                <a:spcPct val="150000"/>
              </a:lnSpc>
            </a:pPr>
            <a:r>
              <a:rPr lang="en-US" altLang="zh-CN" sz="2000">
                <a:latin typeface="SimHei" panose="02010609060101010101" pitchFamily="49" charset="-122"/>
                <a:ea typeface="SimHei" panose="02010609060101010101" pitchFamily="49" charset="-122"/>
              </a:rPr>
              <a:t>Redis</a:t>
            </a:r>
            <a:r>
              <a:rPr lang="zh-CN" altLang="en-US" sz="2000">
                <a:latin typeface="SimHei" panose="02010609060101010101" pitchFamily="49" charset="-122"/>
                <a:ea typeface="SimHei" panose="02010609060101010101" pitchFamily="49" charset="-122"/>
              </a:rPr>
              <a:t>官方给出两种思路</a:t>
            </a:r>
          </a:p>
          <a:p>
            <a:pPr>
              <a:lnSpc>
                <a:spcPct val="150000"/>
              </a:lnSpc>
            </a:pPr>
            <a:r>
              <a:rPr lang="zh-CN" altLang="en-US">
                <a:latin typeface="SimHei" panose="02010609060101010101" pitchFamily="49" charset="-122"/>
                <a:ea typeface="SimHei" panose="02010609060101010101" pitchFamily="49" charset="-122"/>
              </a:rPr>
              <a:t>第一种：</a:t>
            </a:r>
            <a:r>
              <a:rPr lang="en-US" altLang="zh-CN">
                <a:latin typeface="SimHei" panose="02010609060101010101" pitchFamily="49" charset="-122"/>
                <a:ea typeface="SimHei" panose="02010609060101010101" pitchFamily="49" charset="-122"/>
              </a:rPr>
              <a:t>SET key value [EX seconds] [PX milliseconds] [NX|XX]</a:t>
            </a:r>
            <a:endParaRPr lang="en-US" altLang="zh-CN" sz="1200">
              <a:latin typeface="SimHei" panose="02010609060101010101" pitchFamily="49" charset="-122"/>
              <a:ea typeface="SimHei" panose="02010609060101010101" pitchFamily="49" charset="-122"/>
            </a:endParaRP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将字符串值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关联到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，如果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已经持有其他值，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就覆写旧值，无视类型。</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EX 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：设置键的过期时间为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秒。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key value EX 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效果等同于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SETEX key second 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PX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millisecond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：设置键的过期时间为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millisecond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毫秒。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key value PX millisecond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效果等同于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PSETEX key millisecond 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NX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：只在键不存在时，才对键进行设置操作。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key value NX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效果等同于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SETNX key 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XX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：只在键已经存在时，才对键进行设置操作。</a:t>
            </a:r>
          </a:p>
        </p:txBody>
      </p:sp>
      <p:pic>
        <p:nvPicPr>
          <p:cNvPr id="3" name="图片 2">
            <a:extLst>
              <a:ext uri="{FF2B5EF4-FFF2-40B4-BE49-F238E27FC236}">
                <a16:creationId xmlns:a16="http://schemas.microsoft.com/office/drawing/2014/main" id="{C2B28B9D-8E1E-804E-ABCE-CB21E019AB57}"/>
              </a:ext>
            </a:extLst>
          </p:cNvPr>
          <p:cNvPicPr>
            <a:picLocks noChangeAspect="1"/>
          </p:cNvPicPr>
          <p:nvPr/>
        </p:nvPicPr>
        <p:blipFill>
          <a:blip r:embed="rId3"/>
          <a:stretch>
            <a:fillRect/>
          </a:stretch>
        </p:blipFill>
        <p:spPr>
          <a:xfrm>
            <a:off x="993505" y="1492001"/>
            <a:ext cx="9241165" cy="2540089"/>
          </a:xfrm>
          <a:prstGeom prst="rect">
            <a:avLst/>
          </a:prstGeom>
        </p:spPr>
      </p:pic>
    </p:spTree>
    <p:extLst>
      <p:ext uri="{BB962C8B-B14F-4D97-AF65-F5344CB8AC3E}">
        <p14:creationId xmlns:p14="http://schemas.microsoft.com/office/powerpoint/2010/main" val="1420393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AC1B8-1908-C44C-BBF5-912C7B12E824}"/>
              </a:ext>
            </a:extLst>
          </p:cNvPr>
          <p:cNvSpPr>
            <a:spLocks noGrp="1"/>
          </p:cNvSpPr>
          <p:nvPr>
            <p:ph type="title"/>
          </p:nvPr>
        </p:nvSpPr>
        <p:spPr/>
        <p:txBody>
          <a:bodyPr/>
          <a:lstStyle/>
          <a:p>
            <a:r>
              <a:rPr kumimoji="1" lang="zh-CN" altLang="en-US"/>
              <a:t>目录</a:t>
            </a:r>
            <a:endParaRPr kumimoji="1" lang="zh-CN" altLang="en-US" dirty="0"/>
          </a:p>
        </p:txBody>
      </p:sp>
      <p:graphicFrame>
        <p:nvGraphicFramePr>
          <p:cNvPr id="4" name="内容占位符 3">
            <a:extLst>
              <a:ext uri="{FF2B5EF4-FFF2-40B4-BE49-F238E27FC236}">
                <a16:creationId xmlns:a16="http://schemas.microsoft.com/office/drawing/2014/main" id="{9A8648A5-157E-3B4B-9428-DF0953E11407}"/>
              </a:ext>
            </a:extLst>
          </p:cNvPr>
          <p:cNvGraphicFramePr>
            <a:graphicFrameLocks noGrp="1"/>
          </p:cNvGraphicFramePr>
          <p:nvPr>
            <p:ph idx="1"/>
            <p:extLst>
              <p:ext uri="{D42A27DB-BD31-4B8C-83A1-F6EECF244321}">
                <p14:modId xmlns:p14="http://schemas.microsoft.com/office/powerpoint/2010/main" val="4001208360"/>
              </p:ext>
            </p:extLst>
          </p:nvPr>
        </p:nvGraphicFramePr>
        <p:xfrm>
          <a:off x="1003597" y="1566595"/>
          <a:ext cx="10515600" cy="3699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490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2" name="文本框 1">
            <a:extLst>
              <a:ext uri="{FF2B5EF4-FFF2-40B4-BE49-F238E27FC236}">
                <a16:creationId xmlns:a16="http://schemas.microsoft.com/office/drawing/2014/main" id="{0AA757D0-A82E-C54B-9C1B-F0BA513160A2}"/>
              </a:ext>
            </a:extLst>
          </p:cNvPr>
          <p:cNvSpPr txBox="1"/>
          <p:nvPr/>
        </p:nvSpPr>
        <p:spPr>
          <a:xfrm>
            <a:off x="851338" y="862366"/>
            <a:ext cx="8407618" cy="3102452"/>
          </a:xfrm>
          <a:prstGeom prst="rect">
            <a:avLst/>
          </a:prstGeom>
          <a:noFill/>
        </p:spPr>
        <p:txBody>
          <a:bodyPr wrap="square" rtlCol="0">
            <a:spAutoFit/>
          </a:bodyPr>
          <a:lstStyle/>
          <a:p>
            <a:pPr>
              <a:lnSpc>
                <a:spcPct val="150000"/>
              </a:lnSpc>
            </a:pPr>
            <a:r>
              <a:rPr lang="zh-CN" altLang="en-US">
                <a:latin typeface="SimHei" panose="02010609060101010101" pitchFamily="49" charset="-122"/>
                <a:ea typeface="SimHei" panose="02010609060101010101" pitchFamily="49" charset="-122"/>
              </a:rPr>
              <a:t>第二种：</a:t>
            </a:r>
            <a:r>
              <a:rPr lang="en-US" altLang="zh-CN">
                <a:latin typeface="SimHei" panose="02010609060101010101" pitchFamily="49" charset="-122"/>
                <a:ea typeface="SimHei" panose="02010609060101010101" pitchFamily="49" charset="-122"/>
              </a:rPr>
              <a:t>SETNX+GETSET</a:t>
            </a:r>
          </a:p>
          <a:p>
            <a:pPr>
              <a:lnSpc>
                <a:spcPct val="150000"/>
              </a:lnSpc>
            </a:pPr>
            <a:r>
              <a:rPr lang="en-US" altLang="zh-CN" sz="1600" b="1">
                <a:solidFill>
                  <a:schemeClr val="tx1">
                    <a:lumMod val="75000"/>
                    <a:lumOff val="25000"/>
                  </a:schemeClr>
                </a:solidFill>
                <a:latin typeface="SimHei" panose="02010609060101010101" pitchFamily="49" charset="-122"/>
                <a:ea typeface="SimHei" panose="02010609060101010101" pitchFamily="49" charset="-122"/>
                <a:cs typeface="+mn-ea"/>
              </a:rPr>
              <a:t>SETNX key value</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将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的值设为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，当且仅当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不存在。</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若给定的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已经存在，则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SETNX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不做任何动作。</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SETNX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是</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if Not eXists』(</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如果不存在，则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的简写。</a:t>
            </a:r>
          </a:p>
          <a:p>
            <a:pPr>
              <a:lnSpc>
                <a:spcPct val="150000"/>
              </a:lnSpc>
            </a:pPr>
            <a:endParaRPr lang="zh-CN" altLang="en-US" sz="1200">
              <a:solidFill>
                <a:schemeClr val="tx1">
                  <a:lumMod val="75000"/>
                  <a:lumOff val="25000"/>
                </a:schemeClr>
              </a:solidFill>
              <a:latin typeface="SimHei" panose="02010609060101010101" pitchFamily="49" charset="-122"/>
              <a:ea typeface="SimHei" panose="02010609060101010101" pitchFamily="49" charset="-122"/>
              <a:cs typeface="+mn-ea"/>
            </a:endParaRPr>
          </a:p>
          <a:p>
            <a:pPr>
              <a:lnSpc>
                <a:spcPct val="150000"/>
              </a:lnSpc>
            </a:pPr>
            <a:r>
              <a:rPr lang="en-US" altLang="zh-CN" sz="1600" b="1">
                <a:solidFill>
                  <a:schemeClr val="tx1">
                    <a:lumMod val="75000"/>
                    <a:lumOff val="25000"/>
                  </a:schemeClr>
                </a:solidFill>
                <a:latin typeface="SimHei" panose="02010609060101010101" pitchFamily="49" charset="-122"/>
                <a:ea typeface="SimHei" panose="02010609060101010101" pitchFamily="49" charset="-122"/>
                <a:cs typeface="+mn-ea"/>
              </a:rPr>
              <a:t>GETSET key value</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将给定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的值设为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，并返回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的旧值</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(old value)</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当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存在但不是字符串类型时，返回一个错误。</a:t>
            </a:r>
            <a:endPar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endParaRPr>
          </a:p>
        </p:txBody>
      </p:sp>
      <p:sp>
        <p:nvSpPr>
          <p:cNvPr id="3" name="文本框 2">
            <a:extLst>
              <a:ext uri="{FF2B5EF4-FFF2-40B4-BE49-F238E27FC236}">
                <a16:creationId xmlns:a16="http://schemas.microsoft.com/office/drawing/2014/main" id="{83C04CEF-0322-E14B-8EB0-5AADC0280FB8}"/>
              </a:ext>
            </a:extLst>
          </p:cNvPr>
          <p:cNvSpPr txBox="1"/>
          <p:nvPr/>
        </p:nvSpPr>
        <p:spPr>
          <a:xfrm>
            <a:off x="851338" y="4201339"/>
            <a:ext cx="10166119" cy="1938992"/>
          </a:xfrm>
          <a:prstGeom prst="rect">
            <a:avLst/>
          </a:prstGeom>
          <a:noFill/>
        </p:spPr>
        <p:txBody>
          <a:bodyPr wrap="square" rtlCol="0">
            <a:spAutoFit/>
          </a:bodyPr>
          <a:lstStyle/>
          <a:p>
            <a:r>
              <a:rPr lang="zh-CN" altLang="en-US" sz="1400">
                <a:latin typeface="SimHei" panose="02010609060101010101" pitchFamily="49" charset="-122"/>
                <a:ea typeface="SimHei" panose="02010609060101010101" pitchFamily="49" charset="-122"/>
              </a:rPr>
              <a:t>总结：</a:t>
            </a:r>
            <a:endParaRPr lang="en-US" altLang="zh-CN" sz="1400">
              <a:latin typeface="SimHei" panose="02010609060101010101" pitchFamily="49" charset="-122"/>
              <a:ea typeface="SimHei" panose="02010609060101010101" pitchFamily="49" charset="-122"/>
            </a:endParaRPr>
          </a:p>
          <a:p>
            <a:endParaRPr lang="zh-CN" altLang="en-US" sz="1400">
              <a:latin typeface="SimHei" panose="02010609060101010101" pitchFamily="49" charset="-122"/>
              <a:ea typeface="SimHei" panose="02010609060101010101" pitchFamily="49" charset="-122"/>
            </a:endParaRP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这两种方式的基本思路都是：客户端在服务器上设置一个</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值，如果能够设置成功，则视为加锁成功；删除</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，则表示解锁。</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不同之处在于，</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方式只需判断能不能设置成功，删除的时候判断是不是自己设置的，万一超时了利用系统自带的生存时间可以自动释放锁。</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而</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SETNX+GETSET</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方式除了需要判断能不能设置成功，在设置失败的时候还要进一步判断其值是否有效，是否超时由客户端自己判断</a:t>
            </a:r>
          </a:p>
          <a:p>
            <a:endParaRPr kumimoji="1" lang="zh-CN" altLang="en-US" sz="140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52686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992579" cy="369332"/>
          </a:xfrm>
          <a:prstGeom prst="rect">
            <a:avLst/>
          </a:prstGeom>
          <a:noFill/>
        </p:spPr>
        <p:txBody>
          <a:bodyPr wrap="none" rtlCol="0">
            <a:spAutoFit/>
          </a:bodyPr>
          <a:lstStyle/>
          <a:p>
            <a:r>
              <a:rPr kumimoji="1" lang="en-US" altLang="zh-CN">
                <a:latin typeface="SimHei" panose="02010609060101010101" pitchFamily="49" charset="-122"/>
                <a:ea typeface="SimHei" panose="02010609060101010101" pitchFamily="49" charset="-122"/>
              </a:rPr>
              <a:t>Lua</a:t>
            </a:r>
            <a:r>
              <a:rPr kumimoji="1" lang="zh-CN" altLang="en-US">
                <a:latin typeface="SimHei" panose="02010609060101010101" pitchFamily="49" charset="-122"/>
                <a:ea typeface="SimHei" panose="02010609060101010101" pitchFamily="49" charset="-122"/>
              </a:rPr>
              <a:t>脚本</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1" name="Freeform 45">
            <a:extLst>
              <a:ext uri="{FF2B5EF4-FFF2-40B4-BE49-F238E27FC236}">
                <a16:creationId xmlns:a16="http://schemas.microsoft.com/office/drawing/2014/main" id="{2EB1C2BC-6D6D-B74E-A468-533C73750BFF}"/>
              </a:ext>
            </a:extLst>
          </p:cNvPr>
          <p:cNvSpPr>
            <a:spLocks noEditPoints="1"/>
          </p:cNvSpPr>
          <p:nvPr/>
        </p:nvSpPr>
        <p:spPr bwMode="auto">
          <a:xfrm>
            <a:off x="799197" y="1647766"/>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12" name="Freeform 45">
            <a:extLst>
              <a:ext uri="{FF2B5EF4-FFF2-40B4-BE49-F238E27FC236}">
                <a16:creationId xmlns:a16="http://schemas.microsoft.com/office/drawing/2014/main" id="{952E5E9E-4D83-5949-AA04-449EED42F437}"/>
              </a:ext>
            </a:extLst>
          </p:cNvPr>
          <p:cNvSpPr>
            <a:spLocks noEditPoints="1"/>
          </p:cNvSpPr>
          <p:nvPr/>
        </p:nvSpPr>
        <p:spPr bwMode="auto">
          <a:xfrm>
            <a:off x="753809" y="2636465"/>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16" name="Freeform 45">
            <a:extLst>
              <a:ext uri="{FF2B5EF4-FFF2-40B4-BE49-F238E27FC236}">
                <a16:creationId xmlns:a16="http://schemas.microsoft.com/office/drawing/2014/main" id="{30BBB3F5-B1D6-7443-BF28-ADB13AB037F6}"/>
              </a:ext>
            </a:extLst>
          </p:cNvPr>
          <p:cNvSpPr>
            <a:spLocks noEditPoints="1"/>
          </p:cNvSpPr>
          <p:nvPr/>
        </p:nvSpPr>
        <p:spPr bwMode="auto">
          <a:xfrm>
            <a:off x="867278" y="4591844"/>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17" name="文本框 16">
            <a:extLst>
              <a:ext uri="{FF2B5EF4-FFF2-40B4-BE49-F238E27FC236}">
                <a16:creationId xmlns:a16="http://schemas.microsoft.com/office/drawing/2014/main" id="{62B0F6A4-4E2E-3349-A093-990B9D409890}"/>
              </a:ext>
            </a:extLst>
          </p:cNvPr>
          <p:cNvSpPr txBox="1"/>
          <p:nvPr/>
        </p:nvSpPr>
        <p:spPr>
          <a:xfrm>
            <a:off x="1489794" y="1941404"/>
            <a:ext cx="7762209" cy="65710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Lua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是一种轻量小巧的脚本语言，用标准</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C</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语言编写并以源代码形式开放， 其设计目的是为了嵌入应用程序中，从而为应用程序提供灵活的扩展和定制功能。</a:t>
            </a:r>
          </a:p>
        </p:txBody>
      </p:sp>
      <p:sp>
        <p:nvSpPr>
          <p:cNvPr id="18" name="文本框 17">
            <a:extLst>
              <a:ext uri="{FF2B5EF4-FFF2-40B4-BE49-F238E27FC236}">
                <a16:creationId xmlns:a16="http://schemas.microsoft.com/office/drawing/2014/main" id="{A4011415-5360-2847-894C-7968C684898F}"/>
              </a:ext>
            </a:extLst>
          </p:cNvPr>
          <p:cNvSpPr txBox="1"/>
          <p:nvPr/>
        </p:nvSpPr>
        <p:spPr>
          <a:xfrm>
            <a:off x="1473434" y="1645172"/>
            <a:ext cx="422222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是什么</a:t>
            </a:r>
          </a:p>
        </p:txBody>
      </p:sp>
      <p:sp>
        <p:nvSpPr>
          <p:cNvPr id="19" name="文本框 18">
            <a:extLst>
              <a:ext uri="{FF2B5EF4-FFF2-40B4-BE49-F238E27FC236}">
                <a16:creationId xmlns:a16="http://schemas.microsoft.com/office/drawing/2014/main" id="{D4A873D9-E5B0-364E-B9FD-4CD9AD3F13D0}"/>
              </a:ext>
            </a:extLst>
          </p:cNvPr>
          <p:cNvSpPr txBox="1"/>
          <p:nvPr/>
        </p:nvSpPr>
        <p:spPr>
          <a:xfrm>
            <a:off x="1473434" y="2977774"/>
            <a:ext cx="6755464" cy="155734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游戏开发 </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独立应用脚本</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Web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应用脚本</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扩展和数据库插件如：</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MySQL Proxy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和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MySQL WorkBench</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安全系统，如入侵检测系统</a:t>
            </a:r>
          </a:p>
        </p:txBody>
      </p:sp>
      <p:sp>
        <p:nvSpPr>
          <p:cNvPr id="20" name="文本框 19">
            <a:extLst>
              <a:ext uri="{FF2B5EF4-FFF2-40B4-BE49-F238E27FC236}">
                <a16:creationId xmlns:a16="http://schemas.microsoft.com/office/drawing/2014/main" id="{EB6923E2-2A01-724F-BD05-98E9CF808025}"/>
              </a:ext>
            </a:extLst>
          </p:cNvPr>
          <p:cNvSpPr txBox="1"/>
          <p:nvPr/>
        </p:nvSpPr>
        <p:spPr>
          <a:xfrm>
            <a:off x="1473434" y="2636465"/>
            <a:ext cx="422222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能做什么</a:t>
            </a:r>
          </a:p>
        </p:txBody>
      </p:sp>
      <p:sp>
        <p:nvSpPr>
          <p:cNvPr id="21" name="文本框 20">
            <a:extLst>
              <a:ext uri="{FF2B5EF4-FFF2-40B4-BE49-F238E27FC236}">
                <a16:creationId xmlns:a16="http://schemas.microsoft.com/office/drawing/2014/main" id="{2F74BD21-D814-0345-80FE-E8518396216B}"/>
              </a:ext>
            </a:extLst>
          </p:cNvPr>
          <p:cNvSpPr txBox="1"/>
          <p:nvPr/>
        </p:nvSpPr>
        <p:spPr>
          <a:xfrm>
            <a:off x="1473434" y="4959438"/>
            <a:ext cx="9077361" cy="125726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1.</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减少网络开销：本来</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N</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次网络请求的操作，可以用一个请求完成，原先</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N</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次请求的逻辑放在</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服务器上完成。使用脚本，减少了网络往返时延。</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2.</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原子操作：</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会将整个脚本作为一个整体执行，中间不会被其他命令插入。</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3.</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复用：客户端发送的脚本会永久存储在</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中，意味着其他客户端可以复用这一脚本而不需要使用代码完成同样的逻辑</a:t>
            </a:r>
          </a:p>
        </p:txBody>
      </p:sp>
      <p:sp>
        <p:nvSpPr>
          <p:cNvPr id="22" name="文本框 21">
            <a:extLst>
              <a:ext uri="{FF2B5EF4-FFF2-40B4-BE49-F238E27FC236}">
                <a16:creationId xmlns:a16="http://schemas.microsoft.com/office/drawing/2014/main" id="{D9074B1F-7C2D-9145-A649-314E64EB0F2D}"/>
              </a:ext>
            </a:extLst>
          </p:cNvPr>
          <p:cNvSpPr txBox="1"/>
          <p:nvPr/>
        </p:nvSpPr>
        <p:spPr>
          <a:xfrm>
            <a:off x="1505818" y="4591844"/>
            <a:ext cx="422222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有哪些好处</a:t>
            </a:r>
          </a:p>
        </p:txBody>
      </p:sp>
    </p:spTree>
    <p:extLst>
      <p:ext uri="{BB962C8B-B14F-4D97-AF65-F5344CB8AC3E}">
        <p14:creationId xmlns:p14="http://schemas.microsoft.com/office/powerpoint/2010/main" val="265599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000"/>
                            </p:stCondLst>
                            <p:childTnLst>
                              <p:par>
                                <p:cTn id="17" presetID="53"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par>
                          <p:cTn id="22" fill="hold">
                            <p:stCondLst>
                              <p:cond delay="1500"/>
                            </p:stCondLst>
                            <p:childTnLst>
                              <p:par>
                                <p:cTn id="23" presetID="12" presetClass="entr" presetSubtype="4"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p:tgtEl>
                                          <p:spTgt spid="17"/>
                                        </p:tgtEl>
                                        <p:attrNameLst>
                                          <p:attrName>ppt_y</p:attrName>
                                        </p:attrNameLst>
                                      </p:cBhvr>
                                      <p:tavLst>
                                        <p:tav tm="0">
                                          <p:val>
                                            <p:strVal val="#ppt_y+#ppt_h*1.125000"/>
                                          </p:val>
                                        </p:tav>
                                        <p:tav tm="100000">
                                          <p:val>
                                            <p:strVal val="#ppt_y"/>
                                          </p:val>
                                        </p:tav>
                                      </p:tavLst>
                                    </p:anim>
                                    <p:animEffect transition="in" filter="wipe(up)">
                                      <p:cBhvr>
                                        <p:cTn id="26" dur="500"/>
                                        <p:tgtEl>
                                          <p:spTgt spid="17"/>
                                        </p:tgtEl>
                                      </p:cBhvr>
                                    </p:animEffect>
                                  </p:childTnLst>
                                </p:cTn>
                              </p:par>
                            </p:childTnLst>
                          </p:cTn>
                        </p:par>
                        <p:par>
                          <p:cTn id="27" fill="hold">
                            <p:stCondLst>
                              <p:cond delay="2000"/>
                            </p:stCondLst>
                            <p:childTnLst>
                              <p:par>
                                <p:cTn id="28" presetID="12" presetClass="entr" presetSubtype="4"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p:tgtEl>
                                          <p:spTgt spid="18"/>
                                        </p:tgtEl>
                                        <p:attrNameLst>
                                          <p:attrName>ppt_y</p:attrName>
                                        </p:attrNameLst>
                                      </p:cBhvr>
                                      <p:tavLst>
                                        <p:tav tm="0">
                                          <p:val>
                                            <p:strVal val="#ppt_y+#ppt_h*1.125000"/>
                                          </p:val>
                                        </p:tav>
                                        <p:tav tm="100000">
                                          <p:val>
                                            <p:strVal val="#ppt_y"/>
                                          </p:val>
                                        </p:tav>
                                      </p:tavLst>
                                    </p:anim>
                                    <p:animEffect transition="in" filter="wipe(up)">
                                      <p:cBhvr>
                                        <p:cTn id="31" dur="500"/>
                                        <p:tgtEl>
                                          <p:spTgt spid="18"/>
                                        </p:tgtEl>
                                      </p:cBhvr>
                                    </p:animEffect>
                                  </p:childTnLst>
                                </p:cTn>
                              </p:par>
                            </p:childTnLst>
                          </p:cTn>
                        </p:par>
                        <p:par>
                          <p:cTn id="32" fill="hold">
                            <p:stCondLst>
                              <p:cond delay="2500"/>
                            </p:stCondLst>
                            <p:childTnLst>
                              <p:par>
                                <p:cTn id="33" presetID="12" presetClass="entr" presetSubtype="4"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p:tgtEl>
                                          <p:spTgt spid="19"/>
                                        </p:tgtEl>
                                        <p:attrNameLst>
                                          <p:attrName>ppt_y</p:attrName>
                                        </p:attrNameLst>
                                      </p:cBhvr>
                                      <p:tavLst>
                                        <p:tav tm="0">
                                          <p:val>
                                            <p:strVal val="#ppt_y+#ppt_h*1.125000"/>
                                          </p:val>
                                        </p:tav>
                                        <p:tav tm="100000">
                                          <p:val>
                                            <p:strVal val="#ppt_y"/>
                                          </p:val>
                                        </p:tav>
                                      </p:tavLst>
                                    </p:anim>
                                    <p:animEffect transition="in" filter="wipe(up)">
                                      <p:cBhvr>
                                        <p:cTn id="36" dur="500"/>
                                        <p:tgtEl>
                                          <p:spTgt spid="19"/>
                                        </p:tgtEl>
                                      </p:cBhvr>
                                    </p:animEffect>
                                  </p:childTnLst>
                                </p:cTn>
                              </p:par>
                            </p:childTnLst>
                          </p:cTn>
                        </p:par>
                        <p:par>
                          <p:cTn id="37" fill="hold">
                            <p:stCondLst>
                              <p:cond delay="3000"/>
                            </p:stCondLst>
                            <p:childTnLst>
                              <p:par>
                                <p:cTn id="38" presetID="12" presetClass="entr" presetSubtype="4"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p:tgtEl>
                                          <p:spTgt spid="20"/>
                                        </p:tgtEl>
                                        <p:attrNameLst>
                                          <p:attrName>ppt_y</p:attrName>
                                        </p:attrNameLst>
                                      </p:cBhvr>
                                      <p:tavLst>
                                        <p:tav tm="0">
                                          <p:val>
                                            <p:strVal val="#ppt_y+#ppt_h*1.125000"/>
                                          </p:val>
                                        </p:tav>
                                        <p:tav tm="100000">
                                          <p:val>
                                            <p:strVal val="#ppt_y"/>
                                          </p:val>
                                        </p:tav>
                                      </p:tavLst>
                                    </p:anim>
                                    <p:animEffect transition="in" filter="wipe(up)">
                                      <p:cBhvr>
                                        <p:cTn id="41" dur="500"/>
                                        <p:tgtEl>
                                          <p:spTgt spid="20"/>
                                        </p:tgtEl>
                                      </p:cBhvr>
                                    </p:animEffect>
                                  </p:childTnLst>
                                </p:cTn>
                              </p:par>
                            </p:childTnLst>
                          </p:cTn>
                        </p:par>
                        <p:par>
                          <p:cTn id="42" fill="hold">
                            <p:stCondLst>
                              <p:cond delay="3500"/>
                            </p:stCondLst>
                            <p:childTnLst>
                              <p:par>
                                <p:cTn id="43" presetID="12" presetClass="entr" presetSubtype="4"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p:tgtEl>
                                          <p:spTgt spid="21"/>
                                        </p:tgtEl>
                                        <p:attrNameLst>
                                          <p:attrName>ppt_y</p:attrName>
                                        </p:attrNameLst>
                                      </p:cBhvr>
                                      <p:tavLst>
                                        <p:tav tm="0">
                                          <p:val>
                                            <p:strVal val="#ppt_y+#ppt_h*1.125000"/>
                                          </p:val>
                                        </p:tav>
                                        <p:tav tm="100000">
                                          <p:val>
                                            <p:strVal val="#ppt_y"/>
                                          </p:val>
                                        </p:tav>
                                      </p:tavLst>
                                    </p:anim>
                                    <p:animEffect transition="in" filter="wipe(up)">
                                      <p:cBhvr>
                                        <p:cTn id="46" dur="500"/>
                                        <p:tgtEl>
                                          <p:spTgt spid="21"/>
                                        </p:tgtEl>
                                      </p:cBhvr>
                                    </p:animEffect>
                                  </p:childTnLst>
                                </p:cTn>
                              </p:par>
                            </p:childTnLst>
                          </p:cTn>
                        </p:par>
                        <p:par>
                          <p:cTn id="47" fill="hold">
                            <p:stCondLst>
                              <p:cond delay="4000"/>
                            </p:stCondLst>
                            <p:childTnLst>
                              <p:par>
                                <p:cTn id="48" presetID="12" presetClass="entr" presetSubtype="4" fill="hold" grpId="0" nodeType="afterEffect">
                                  <p:stCondLst>
                                    <p:cond delay="0"/>
                                  </p:stCondLst>
                                  <p:childTnLst>
                                    <p:set>
                                      <p:cBhvr>
                                        <p:cTn id="49" dur="1" fill="hold">
                                          <p:stCondLst>
                                            <p:cond delay="0"/>
                                          </p:stCondLst>
                                        </p:cTn>
                                        <p:tgtEl>
                                          <p:spTgt spid="22"/>
                                        </p:tgtEl>
                                        <p:attrNameLst>
                                          <p:attrName>style.visibility</p:attrName>
                                        </p:attrNameLst>
                                      </p:cBhvr>
                                      <p:to>
                                        <p:strVal val="visible"/>
                                      </p:to>
                                    </p:set>
                                    <p:anim calcmode="lin" valueType="num">
                                      <p:cBhvr additive="base">
                                        <p:cTn id="50" dur="500"/>
                                        <p:tgtEl>
                                          <p:spTgt spid="22"/>
                                        </p:tgtEl>
                                        <p:attrNameLst>
                                          <p:attrName>ppt_y</p:attrName>
                                        </p:attrNameLst>
                                      </p:cBhvr>
                                      <p:tavLst>
                                        <p:tav tm="0">
                                          <p:val>
                                            <p:strVal val="#ppt_y+#ppt_h*1.125000"/>
                                          </p:val>
                                        </p:tav>
                                        <p:tav tm="100000">
                                          <p:val>
                                            <p:strVal val="#ppt_y"/>
                                          </p:val>
                                        </p:tav>
                                      </p:tavLst>
                                    </p:anim>
                                    <p:animEffect transition="in" filter="wipe(up)">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6" grpId="0" animBg="1"/>
      <p:bldP spid="17" grpId="0" bldLvl="0"/>
      <p:bldP spid="18" grpId="0" bldLvl="0"/>
      <p:bldP spid="19" grpId="0" bldLvl="0"/>
      <p:bldP spid="20" grpId="0" bldLvl="0"/>
      <p:bldP spid="21" grpId="0" bldLvl="0"/>
      <p:bldP spid="22" grpId="0" bldLvl="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2882520" cy="369332"/>
          </a:xfrm>
          <a:prstGeom prst="rect">
            <a:avLst/>
          </a:prstGeom>
          <a:noFill/>
        </p:spPr>
        <p:txBody>
          <a:bodyPr wrap="none" rtlCol="0">
            <a:spAutoFit/>
          </a:bodyPr>
          <a:lstStyle/>
          <a:p>
            <a:r>
              <a:rPr kumimoji="1" lang="zh-CN" altLang="en-US"/>
              <a:t>使用</a:t>
            </a:r>
            <a:r>
              <a:rPr kumimoji="1" lang="en-US" altLang="zh-CN"/>
              <a:t>Lua</a:t>
            </a:r>
            <a:r>
              <a:rPr kumimoji="1" lang="zh-CN" altLang="en-US"/>
              <a:t>脚本实现分布式锁</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5" name="图片 4">
            <a:extLst>
              <a:ext uri="{FF2B5EF4-FFF2-40B4-BE49-F238E27FC236}">
                <a16:creationId xmlns:a16="http://schemas.microsoft.com/office/drawing/2014/main" id="{4F5A84D7-2E0D-024E-9255-116B3FBEA481}"/>
              </a:ext>
            </a:extLst>
          </p:cNvPr>
          <p:cNvPicPr>
            <a:picLocks noChangeAspect="1"/>
          </p:cNvPicPr>
          <p:nvPr/>
        </p:nvPicPr>
        <p:blipFill>
          <a:blip r:embed="rId3"/>
          <a:stretch>
            <a:fillRect/>
          </a:stretch>
        </p:blipFill>
        <p:spPr>
          <a:xfrm>
            <a:off x="1319584" y="1492001"/>
            <a:ext cx="8610600" cy="4457700"/>
          </a:xfrm>
          <a:prstGeom prst="rect">
            <a:avLst/>
          </a:prstGeom>
        </p:spPr>
      </p:pic>
    </p:spTree>
    <p:extLst>
      <p:ext uri="{BB962C8B-B14F-4D97-AF65-F5344CB8AC3E}">
        <p14:creationId xmlns:p14="http://schemas.microsoft.com/office/powerpoint/2010/main" val="383265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pic>
        <p:nvPicPr>
          <p:cNvPr id="5" name="图片 4">
            <a:extLst>
              <a:ext uri="{FF2B5EF4-FFF2-40B4-BE49-F238E27FC236}">
                <a16:creationId xmlns:a16="http://schemas.microsoft.com/office/drawing/2014/main" id="{B48FDCCD-1A7E-CC47-930F-7D7091616D9D}"/>
              </a:ext>
            </a:extLst>
          </p:cNvPr>
          <p:cNvPicPr>
            <a:picLocks noChangeAspect="1"/>
          </p:cNvPicPr>
          <p:nvPr/>
        </p:nvPicPr>
        <p:blipFill>
          <a:blip r:embed="rId3"/>
          <a:stretch>
            <a:fillRect/>
          </a:stretch>
        </p:blipFill>
        <p:spPr>
          <a:xfrm>
            <a:off x="465221" y="803211"/>
            <a:ext cx="11391441" cy="5407756"/>
          </a:xfrm>
          <a:prstGeom prst="rect">
            <a:avLst/>
          </a:prstGeom>
        </p:spPr>
      </p:pic>
    </p:spTree>
    <p:extLst>
      <p:ext uri="{BB962C8B-B14F-4D97-AF65-F5344CB8AC3E}">
        <p14:creationId xmlns:p14="http://schemas.microsoft.com/office/powerpoint/2010/main" val="2125595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2" name="文本框 1">
            <a:extLst>
              <a:ext uri="{FF2B5EF4-FFF2-40B4-BE49-F238E27FC236}">
                <a16:creationId xmlns:a16="http://schemas.microsoft.com/office/drawing/2014/main" id="{574FC503-922C-AC4A-8FE4-B06FB8BB99B9}"/>
              </a:ext>
            </a:extLst>
          </p:cNvPr>
          <p:cNvSpPr txBox="1"/>
          <p:nvPr/>
        </p:nvSpPr>
        <p:spPr>
          <a:xfrm>
            <a:off x="993505" y="946866"/>
            <a:ext cx="11340661" cy="442878"/>
          </a:xfrm>
          <a:prstGeom prst="rect">
            <a:avLst/>
          </a:prstGeom>
          <a:noFill/>
        </p:spPr>
        <p:txBody>
          <a:bodyPr wrap="square" rtlCol="0">
            <a:spAutoFit/>
          </a:bodyPr>
          <a:lstStyle/>
          <a:p>
            <a:pPr>
              <a:lnSpc>
                <a:spcPct val="150000"/>
              </a:lnSpc>
            </a:pPr>
            <a:r>
              <a:rPr lang="zh-CN" altLang="en-US">
                <a:latin typeface="SimHei" panose="02010609060101010101" pitchFamily="49" charset="-122"/>
                <a:ea typeface="SimHei" panose="02010609060101010101" pitchFamily="49" charset="-122"/>
              </a:rPr>
              <a:t>缺点</a:t>
            </a:r>
          </a:p>
        </p:txBody>
      </p:sp>
      <p:grpSp>
        <p:nvGrpSpPr>
          <p:cNvPr id="7" name="组合 6">
            <a:extLst>
              <a:ext uri="{FF2B5EF4-FFF2-40B4-BE49-F238E27FC236}">
                <a16:creationId xmlns:a16="http://schemas.microsoft.com/office/drawing/2014/main" id="{64DB2F9A-6710-7A46-8731-C4C5850F79FE}"/>
              </a:ext>
            </a:extLst>
          </p:cNvPr>
          <p:cNvGrpSpPr/>
          <p:nvPr/>
        </p:nvGrpSpPr>
        <p:grpSpPr>
          <a:xfrm>
            <a:off x="487975" y="1018676"/>
            <a:ext cx="396000" cy="396000"/>
            <a:chOff x="4267200" y="3009900"/>
            <a:chExt cx="792000" cy="792000"/>
          </a:xfrm>
          <a:solidFill>
            <a:srgbClr val="FFD966"/>
          </a:solidFill>
        </p:grpSpPr>
        <p:sp>
          <p:nvSpPr>
            <p:cNvPr id="10" name="椭圆 9">
              <a:extLst>
                <a:ext uri="{FF2B5EF4-FFF2-40B4-BE49-F238E27FC236}">
                  <a16:creationId xmlns:a16="http://schemas.microsoft.com/office/drawing/2014/main" id="{8F11E52F-3B40-A04B-94F2-240EB95CCD94}"/>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2" name="Freeform 101">
              <a:extLst>
                <a:ext uri="{FF2B5EF4-FFF2-40B4-BE49-F238E27FC236}">
                  <a16:creationId xmlns:a16="http://schemas.microsoft.com/office/drawing/2014/main" id="{810D35BC-EA1D-CE47-BD58-E1B8435D24F4}"/>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21" name="Picture Placeholder 1">
            <a:extLst>
              <a:ext uri="{FF2B5EF4-FFF2-40B4-BE49-F238E27FC236}">
                <a16:creationId xmlns:a16="http://schemas.microsoft.com/office/drawing/2014/main" id="{7BDE2731-F004-2947-AF55-3CB6A95FDEDA}"/>
              </a:ext>
            </a:extLst>
          </p:cNvPr>
          <p:cNvSpPr txBox="1">
            <a:spLocks/>
          </p:cNvSpPr>
          <p:nvPr/>
        </p:nvSpPr>
        <p:spPr>
          <a:xfrm>
            <a:off x="7797504" y="1546617"/>
            <a:ext cx="3274850" cy="4384727"/>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blipFill dpi="0" rotWithShape="1">
            <a:blip r:embed="rId3">
              <a:extLst>
                <a:ext uri="{28A0092B-C50C-407E-A947-70E740481C1C}">
                  <a14:useLocalDpi xmlns:a14="http://schemas.microsoft.com/office/drawing/2010/main"/>
                </a:ext>
              </a:extLst>
            </a:blip>
            <a:srcRect/>
            <a:stretch>
              <a:fillRect/>
            </a:stretch>
          </a:blipFill>
        </p:spPr>
        <p:txBody>
          <a:bodyPr/>
          <a:lstStyle/>
          <a:p>
            <a:endParaRPr lang="zh-CN" altLang="en-US" dirty="0">
              <a:cs typeface="+mn-ea"/>
              <a:sym typeface="+mn-lt"/>
            </a:endParaRPr>
          </a:p>
        </p:txBody>
      </p:sp>
      <p:sp>
        <p:nvSpPr>
          <p:cNvPr id="24" name="TextBox 24">
            <a:extLst>
              <a:ext uri="{FF2B5EF4-FFF2-40B4-BE49-F238E27FC236}">
                <a16:creationId xmlns:a16="http://schemas.microsoft.com/office/drawing/2014/main" id="{544F387F-9DDC-5748-9CAE-9AAB432FBD24}"/>
              </a:ext>
            </a:extLst>
          </p:cNvPr>
          <p:cNvSpPr txBox="1"/>
          <p:nvPr/>
        </p:nvSpPr>
        <p:spPr>
          <a:xfrm>
            <a:off x="883975" y="1807690"/>
            <a:ext cx="6555986" cy="3862580"/>
          </a:xfrm>
          <a:prstGeom prst="rect">
            <a:avLst/>
          </a:prstGeom>
          <a:noFill/>
        </p:spPr>
        <p:txBody>
          <a:bodyPr wrap="square" lIns="91423" tIns="45712" rIns="91423" bIns="45712" rtlCol="0">
            <a:spAutoFit/>
          </a:bodyPr>
          <a:lstStyle/>
          <a:p>
            <a:pPr>
              <a:lnSpc>
                <a:spcPct val="150000"/>
              </a:lnSpc>
            </a:pP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上面我们说的是</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，是单点的情况。如果是在</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 sentinel</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集群中情况就有所不同了。在</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 sentinel</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集群中，我们具有多台</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，他们之间有着主从的关系，例如一主多从。我们的</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set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命令对应的数据写到主库，然后同步到从库。当我们申请一个锁的时候，对应就是一条命令 </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setnx mykey myvalue </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，在</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 sentinel</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集群中，这条命令先是落到了主库。假设这时主库</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down</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了，而这条数据还没来得及同步到从库，</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sentinel</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将从库中的一台选举为主库了。这时，我们的新主库中并没有</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mykey</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这条数据，若此时另外一个</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client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执行 </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setnx mykey hisvalue , </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也会成功，即也能得到锁。这就意味着，此时有两个</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client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获得了锁。这不是我们希望看到的，虽然这个情况发生的记录很小，只会在主从</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failover</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的时候才会发生，大多数情况下、大多数系统都可以容忍，但是不是所有的系统都能容忍这种瑕疵。</a:t>
            </a:r>
          </a:p>
          <a:p>
            <a:endParaRPr kumimoji="1" lang="zh-CN" altLang="en-US" sz="1400"/>
          </a:p>
        </p:txBody>
      </p:sp>
    </p:spTree>
    <p:extLst>
      <p:ext uri="{BB962C8B-B14F-4D97-AF65-F5344CB8AC3E}">
        <p14:creationId xmlns:p14="http://schemas.microsoft.com/office/powerpoint/2010/main" val="1011542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59456" y="3178231"/>
            <a:ext cx="114849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2" name="文本框 1">
            <a:extLst>
              <a:ext uri="{FF2B5EF4-FFF2-40B4-BE49-F238E27FC236}">
                <a16:creationId xmlns:a16="http://schemas.microsoft.com/office/drawing/2014/main" id="{574FC503-922C-AC4A-8FE4-B06FB8BB99B9}"/>
              </a:ext>
            </a:extLst>
          </p:cNvPr>
          <p:cNvSpPr txBox="1"/>
          <p:nvPr/>
        </p:nvSpPr>
        <p:spPr>
          <a:xfrm>
            <a:off x="1116034" y="981179"/>
            <a:ext cx="10958743" cy="369332"/>
          </a:xfrm>
          <a:prstGeom prst="rect">
            <a:avLst/>
          </a:prstGeom>
          <a:noFill/>
        </p:spPr>
        <p:txBody>
          <a:bodyPr wrap="square" rtlCol="0">
            <a:spAutoFit/>
          </a:bodyPr>
          <a:lstStyle/>
          <a:p>
            <a:r>
              <a:rPr kumimoji="1" lang="en-US" altLang="zh-CN"/>
              <a:t>redlock</a:t>
            </a:r>
            <a:r>
              <a:rPr kumimoji="1" lang="zh-CN" altLang="en-US"/>
              <a:t>算法</a:t>
            </a:r>
            <a:endParaRPr kumimoji="1" lang="en-US" altLang="zh-CN"/>
          </a:p>
        </p:txBody>
      </p:sp>
      <p:grpSp>
        <p:nvGrpSpPr>
          <p:cNvPr id="6" name="组合 5">
            <a:extLst>
              <a:ext uri="{FF2B5EF4-FFF2-40B4-BE49-F238E27FC236}">
                <a16:creationId xmlns:a16="http://schemas.microsoft.com/office/drawing/2014/main" id="{669B1034-9839-4143-9A40-6E1E21013EF2}"/>
              </a:ext>
            </a:extLst>
          </p:cNvPr>
          <p:cNvGrpSpPr/>
          <p:nvPr/>
        </p:nvGrpSpPr>
        <p:grpSpPr>
          <a:xfrm>
            <a:off x="487975" y="1018676"/>
            <a:ext cx="396000" cy="396000"/>
            <a:chOff x="4267200" y="3009900"/>
            <a:chExt cx="792000" cy="792000"/>
          </a:xfrm>
          <a:solidFill>
            <a:srgbClr val="FFD966"/>
          </a:solidFill>
        </p:grpSpPr>
        <p:sp>
          <p:nvSpPr>
            <p:cNvPr id="7" name="椭圆 6">
              <a:extLst>
                <a:ext uri="{FF2B5EF4-FFF2-40B4-BE49-F238E27FC236}">
                  <a16:creationId xmlns:a16="http://schemas.microsoft.com/office/drawing/2014/main" id="{545B5E94-3423-1641-9DCB-BBFA88575DEF}"/>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0" name="Freeform 101">
              <a:extLst>
                <a:ext uri="{FF2B5EF4-FFF2-40B4-BE49-F238E27FC236}">
                  <a16:creationId xmlns:a16="http://schemas.microsoft.com/office/drawing/2014/main" id="{7E4A8165-95A8-064B-AD4D-B19EC3B8156F}"/>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2" name="椭圆 11">
            <a:extLst>
              <a:ext uri="{FF2B5EF4-FFF2-40B4-BE49-F238E27FC236}">
                <a16:creationId xmlns:a16="http://schemas.microsoft.com/office/drawing/2014/main" id="{8A802E34-9B41-504B-8BBD-47FCA8749286}"/>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Rectangle 27">
            <a:extLst>
              <a:ext uri="{FF2B5EF4-FFF2-40B4-BE49-F238E27FC236}">
                <a16:creationId xmlns:a16="http://schemas.microsoft.com/office/drawing/2014/main" id="{126164DB-85F8-534F-8E24-966C6DEB0E13}"/>
              </a:ext>
            </a:extLst>
          </p:cNvPr>
          <p:cNvSpPr/>
          <p:nvPr/>
        </p:nvSpPr>
        <p:spPr>
          <a:xfrm>
            <a:off x="1954234" y="1511039"/>
            <a:ext cx="3670935" cy="369332"/>
          </a:xfrm>
          <a:prstGeom prst="rect">
            <a:avLst/>
          </a:prstGeom>
        </p:spPr>
        <p:txBody>
          <a:bodyPr wrap="square">
            <a:spAutoFit/>
          </a:bodyPr>
          <a:lstStyle/>
          <a:p>
            <a:r>
              <a:rPr lang="zh-CN" altLang="en-US">
                <a:latin typeface="SimHei" panose="02010609060101010101" pitchFamily="49" charset="-122"/>
                <a:ea typeface="SimHei" panose="02010609060101010101" pitchFamily="49" charset="-122"/>
              </a:rPr>
              <a:t>什么是</a:t>
            </a:r>
            <a:r>
              <a:rPr lang="en-US" altLang="zh-CN">
                <a:latin typeface="SimHei" panose="02010609060101010101" pitchFamily="49" charset="-122"/>
                <a:ea typeface="SimHei" panose="02010609060101010101" pitchFamily="49" charset="-122"/>
              </a:rPr>
              <a:t>Redlock</a:t>
            </a:r>
          </a:p>
        </p:txBody>
      </p:sp>
      <p:sp>
        <p:nvSpPr>
          <p:cNvPr id="15" name="Rectangle 28">
            <a:extLst>
              <a:ext uri="{FF2B5EF4-FFF2-40B4-BE49-F238E27FC236}">
                <a16:creationId xmlns:a16="http://schemas.microsoft.com/office/drawing/2014/main" id="{D16115A4-16DD-414F-ACE3-16E43A95CA3F}"/>
              </a:ext>
            </a:extLst>
          </p:cNvPr>
          <p:cNvSpPr/>
          <p:nvPr/>
        </p:nvSpPr>
        <p:spPr>
          <a:xfrm>
            <a:off x="1954234" y="1975859"/>
            <a:ext cx="9463734" cy="295145"/>
          </a:xfrm>
          <a:prstGeom prst="rect">
            <a:avLst/>
          </a:prstGeom>
        </p:spPr>
        <p:txBody>
          <a:bodyPr wrap="square">
            <a:spAutoFit/>
          </a:bodyPr>
          <a:lstStyle/>
          <a:p>
            <a:pPr defTabSz="1828800">
              <a:lnSpc>
                <a:spcPct val="120000"/>
              </a:lnSpc>
            </a:pPr>
            <a:r>
              <a:rPr lang="id-ID" sz="1200" dirty="0">
                <a:solidFill>
                  <a:schemeClr val="tx1">
                    <a:lumMod val="65000"/>
                    <a:lumOff val="35000"/>
                  </a:schemeClr>
                </a:solidFill>
                <a:cs typeface="+mn-ea"/>
                <a:sym typeface="+mn-lt"/>
              </a:rPr>
              <a:t>Redis </a:t>
            </a:r>
            <a:r>
              <a:rPr lang="zh-CN" altLang="en-US" sz="1200" dirty="0">
                <a:solidFill>
                  <a:schemeClr val="tx1">
                    <a:lumMod val="65000"/>
                    <a:lumOff val="35000"/>
                  </a:schemeClr>
                </a:solidFill>
                <a:cs typeface="+mn-ea"/>
                <a:sym typeface="+mn-lt"/>
              </a:rPr>
              <a:t>官方站这篇文章提出了一种权威的基于 </a:t>
            </a:r>
            <a:r>
              <a:rPr lang="id-ID" sz="1200" dirty="0">
                <a:solidFill>
                  <a:schemeClr val="tx1">
                    <a:lumMod val="65000"/>
                    <a:lumOff val="35000"/>
                  </a:schemeClr>
                </a:solidFill>
                <a:cs typeface="+mn-ea"/>
                <a:sym typeface="+mn-lt"/>
              </a:rPr>
              <a:t>Redis </a:t>
            </a:r>
            <a:r>
              <a:rPr lang="zh-CN" altLang="en-US" sz="1200" dirty="0">
                <a:solidFill>
                  <a:schemeClr val="tx1">
                    <a:lumMod val="65000"/>
                    <a:lumOff val="35000"/>
                  </a:schemeClr>
                </a:solidFill>
                <a:cs typeface="+mn-ea"/>
                <a:sym typeface="+mn-lt"/>
              </a:rPr>
              <a:t>实现分布式锁的方式名叫 </a:t>
            </a:r>
            <a:r>
              <a:rPr lang="id-ID" sz="1200" dirty="0">
                <a:solidFill>
                  <a:schemeClr val="tx1">
                    <a:lumMod val="65000"/>
                    <a:lumOff val="35000"/>
                  </a:schemeClr>
                </a:solidFill>
                <a:cs typeface="+mn-ea"/>
                <a:sym typeface="+mn-lt"/>
              </a:rPr>
              <a:t>Redlock，</a:t>
            </a:r>
            <a:r>
              <a:rPr lang="zh-CN" altLang="en-US" sz="1200" dirty="0">
                <a:solidFill>
                  <a:schemeClr val="tx1">
                    <a:lumMod val="65000"/>
                    <a:lumOff val="35000"/>
                  </a:schemeClr>
                </a:solidFill>
                <a:cs typeface="+mn-ea"/>
                <a:sym typeface="+mn-lt"/>
              </a:rPr>
              <a:t>此种方式比原先的单节点的方法更安全。</a:t>
            </a:r>
            <a:endParaRPr lang="id-ID" sz="1200" kern="1200" dirty="0">
              <a:solidFill>
                <a:schemeClr val="tx1">
                  <a:lumMod val="65000"/>
                  <a:lumOff val="35000"/>
                </a:schemeClr>
              </a:solidFill>
              <a:cs typeface="+mn-ea"/>
              <a:sym typeface="+mn-lt"/>
            </a:endParaRPr>
          </a:p>
        </p:txBody>
      </p:sp>
      <p:sp>
        <p:nvSpPr>
          <p:cNvPr id="16" name="Shape">
            <a:extLst>
              <a:ext uri="{FF2B5EF4-FFF2-40B4-BE49-F238E27FC236}">
                <a16:creationId xmlns:a16="http://schemas.microsoft.com/office/drawing/2014/main" id="{AA90E211-3E1A-A148-A7AF-DCD002976F4D}"/>
              </a:ext>
            </a:extLst>
          </p:cNvPr>
          <p:cNvSpPr/>
          <p:nvPr/>
        </p:nvSpPr>
        <p:spPr>
          <a:xfrm>
            <a:off x="1116034" y="1843779"/>
            <a:ext cx="660400" cy="6604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FFD966"/>
          </a:solidFill>
          <a:ln w="12700">
            <a:miter lim="400000"/>
          </a:ln>
        </p:spPr>
        <p:txBody>
          <a:bodyPr lIns="76200" tIns="76200" rIns="76200" bIns="76200" anchor="ctr"/>
          <a:lstStyle/>
          <a:p>
            <a:pPr algn="l" defTabSz="914400" rtl="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kern="1200">
              <a:solidFill>
                <a:prstClr val="white">
                  <a:lumMod val="95000"/>
                </a:prstClr>
              </a:solidFill>
              <a:effectLst>
                <a:outerShdw blurRad="38100" dist="12700" dir="5400000" rotWithShape="0">
                  <a:srgbClr val="000000">
                    <a:alpha val="50000"/>
                  </a:srgbClr>
                </a:outerShdw>
              </a:effectLst>
              <a:cs typeface="+mn-ea"/>
              <a:sym typeface="+mn-lt"/>
            </a:endParaRPr>
          </a:p>
        </p:txBody>
      </p:sp>
      <p:sp>
        <p:nvSpPr>
          <p:cNvPr id="18" name="Rectangle 27">
            <a:extLst>
              <a:ext uri="{FF2B5EF4-FFF2-40B4-BE49-F238E27FC236}">
                <a16:creationId xmlns:a16="http://schemas.microsoft.com/office/drawing/2014/main" id="{960BEE91-93BC-4F4E-AA24-F21A3829DCB4}"/>
              </a:ext>
            </a:extLst>
          </p:cNvPr>
          <p:cNvSpPr/>
          <p:nvPr/>
        </p:nvSpPr>
        <p:spPr>
          <a:xfrm>
            <a:off x="1923083" y="2939703"/>
            <a:ext cx="4109313" cy="380553"/>
          </a:xfrm>
          <a:prstGeom prst="rect">
            <a:avLst/>
          </a:prstGeom>
        </p:spPr>
        <p:txBody>
          <a:bodyPr wrap="square">
            <a:spAutoFit/>
          </a:bodyPr>
          <a:lstStyle/>
          <a:p>
            <a:pPr defTabSz="1828800">
              <a:lnSpc>
                <a:spcPct val="120000"/>
              </a:lnSpc>
            </a:pPr>
            <a:r>
              <a:rPr lang="zh-CN" altLang="en-US" dirty="0">
                <a:latin typeface="SimHei" panose="02010609060101010101" pitchFamily="49" charset="-122"/>
                <a:ea typeface="SimHei" panose="02010609060101010101" pitchFamily="49" charset="-122"/>
                <a:sym typeface="+mn-lt"/>
              </a:rPr>
              <a:t>特性</a:t>
            </a:r>
            <a:endParaRPr lang="en-US" altLang="zh-CN" dirty="0">
              <a:latin typeface="SimHei" panose="02010609060101010101" pitchFamily="49" charset="-122"/>
              <a:ea typeface="SimHei" panose="02010609060101010101" pitchFamily="49" charset="-122"/>
              <a:sym typeface="+mn-lt"/>
            </a:endParaRPr>
          </a:p>
        </p:txBody>
      </p:sp>
      <p:sp>
        <p:nvSpPr>
          <p:cNvPr id="19" name="Rectangle 28">
            <a:extLst>
              <a:ext uri="{FF2B5EF4-FFF2-40B4-BE49-F238E27FC236}">
                <a16:creationId xmlns:a16="http://schemas.microsoft.com/office/drawing/2014/main" id="{C59F9F5D-EE10-FB4F-8960-612615B1B22C}"/>
              </a:ext>
            </a:extLst>
          </p:cNvPr>
          <p:cNvSpPr/>
          <p:nvPr/>
        </p:nvSpPr>
        <p:spPr>
          <a:xfrm>
            <a:off x="1923083" y="3404523"/>
            <a:ext cx="8797054" cy="738344"/>
          </a:xfrm>
          <a:prstGeom prst="rect">
            <a:avLst/>
          </a:prstGeom>
        </p:spPr>
        <p:txBody>
          <a:bodyPr wrap="square">
            <a:spAutoFit/>
          </a:bodyPr>
          <a:lstStyle/>
          <a:p>
            <a:pPr defTabSz="1828800">
              <a:lnSpc>
                <a:spcPct val="120000"/>
              </a:lnSpc>
            </a:pPr>
            <a:r>
              <a:rPr lang="zh-CN" altLang="en-US" sz="1200">
                <a:solidFill>
                  <a:schemeClr val="tx1">
                    <a:lumMod val="65000"/>
                    <a:lumOff val="35000"/>
                  </a:schemeClr>
                </a:solidFill>
                <a:cs typeface="+mn-ea"/>
              </a:rPr>
              <a:t>安全特性：互斥访问，即永远只有一个 </a:t>
            </a:r>
            <a:r>
              <a:rPr lang="en-US" altLang="zh-CN" sz="1200">
                <a:solidFill>
                  <a:schemeClr val="tx1">
                    <a:lumMod val="65000"/>
                    <a:lumOff val="35000"/>
                  </a:schemeClr>
                </a:solidFill>
                <a:cs typeface="+mn-ea"/>
              </a:rPr>
              <a:t>client </a:t>
            </a:r>
            <a:r>
              <a:rPr lang="zh-CN" altLang="en-US" sz="1200">
                <a:solidFill>
                  <a:schemeClr val="tx1">
                    <a:lumMod val="65000"/>
                    <a:lumOff val="35000"/>
                  </a:schemeClr>
                </a:solidFill>
                <a:cs typeface="+mn-ea"/>
              </a:rPr>
              <a:t>能拿到锁</a:t>
            </a:r>
          </a:p>
          <a:p>
            <a:pPr defTabSz="1828800">
              <a:lnSpc>
                <a:spcPct val="120000"/>
              </a:lnSpc>
            </a:pPr>
            <a:r>
              <a:rPr lang="zh-CN" altLang="en-US" sz="1200">
                <a:solidFill>
                  <a:schemeClr val="tx1">
                    <a:lumMod val="65000"/>
                    <a:lumOff val="35000"/>
                  </a:schemeClr>
                </a:solidFill>
                <a:cs typeface="+mn-ea"/>
              </a:rPr>
              <a:t>避免死锁：最终 </a:t>
            </a:r>
            <a:r>
              <a:rPr lang="en-US" altLang="zh-CN" sz="1200">
                <a:solidFill>
                  <a:schemeClr val="tx1">
                    <a:lumMod val="65000"/>
                    <a:lumOff val="35000"/>
                  </a:schemeClr>
                </a:solidFill>
                <a:cs typeface="+mn-ea"/>
              </a:rPr>
              <a:t>client </a:t>
            </a:r>
            <a:r>
              <a:rPr lang="zh-CN" altLang="en-US" sz="1200">
                <a:solidFill>
                  <a:schemeClr val="tx1">
                    <a:lumMod val="65000"/>
                    <a:lumOff val="35000"/>
                  </a:schemeClr>
                </a:solidFill>
                <a:cs typeface="+mn-ea"/>
              </a:rPr>
              <a:t>都可能拿到锁，不会出现死锁的情况，即使原本锁住某资源的 </a:t>
            </a:r>
            <a:r>
              <a:rPr lang="en-US" altLang="zh-CN" sz="1200">
                <a:solidFill>
                  <a:schemeClr val="tx1">
                    <a:lumMod val="65000"/>
                    <a:lumOff val="35000"/>
                  </a:schemeClr>
                </a:solidFill>
                <a:cs typeface="+mn-ea"/>
              </a:rPr>
              <a:t>client crash </a:t>
            </a:r>
            <a:r>
              <a:rPr lang="zh-CN" altLang="en-US" sz="1200">
                <a:solidFill>
                  <a:schemeClr val="tx1">
                    <a:lumMod val="65000"/>
                    <a:lumOff val="35000"/>
                  </a:schemeClr>
                </a:solidFill>
                <a:cs typeface="+mn-ea"/>
              </a:rPr>
              <a:t>了或者出现了网络分区</a:t>
            </a:r>
          </a:p>
          <a:p>
            <a:pPr defTabSz="1828800">
              <a:lnSpc>
                <a:spcPct val="120000"/>
              </a:lnSpc>
            </a:pPr>
            <a:r>
              <a:rPr lang="zh-CN" altLang="en-US" sz="1200">
                <a:solidFill>
                  <a:schemeClr val="tx1">
                    <a:lumMod val="65000"/>
                    <a:lumOff val="35000"/>
                  </a:schemeClr>
                </a:solidFill>
                <a:cs typeface="+mn-ea"/>
              </a:rPr>
              <a:t>容错性：只要大部分 </a:t>
            </a:r>
            <a:r>
              <a:rPr lang="en-US" altLang="zh-CN" sz="1200">
                <a:solidFill>
                  <a:schemeClr val="tx1">
                    <a:lumMod val="65000"/>
                    <a:lumOff val="35000"/>
                  </a:schemeClr>
                </a:solidFill>
                <a:cs typeface="+mn-ea"/>
              </a:rPr>
              <a:t>Redis </a:t>
            </a:r>
            <a:r>
              <a:rPr lang="zh-CN" altLang="en-US" sz="1200">
                <a:solidFill>
                  <a:schemeClr val="tx1">
                    <a:lumMod val="65000"/>
                    <a:lumOff val="35000"/>
                  </a:schemeClr>
                </a:solidFill>
                <a:cs typeface="+mn-ea"/>
              </a:rPr>
              <a:t>节点存活就可以正常提供服务</a:t>
            </a:r>
          </a:p>
        </p:txBody>
      </p:sp>
      <p:sp>
        <p:nvSpPr>
          <p:cNvPr id="24" name="Rectangle 27">
            <a:extLst>
              <a:ext uri="{FF2B5EF4-FFF2-40B4-BE49-F238E27FC236}">
                <a16:creationId xmlns:a16="http://schemas.microsoft.com/office/drawing/2014/main" id="{827DC2F3-9239-F042-A5C0-1C8B6789D329}"/>
              </a:ext>
            </a:extLst>
          </p:cNvPr>
          <p:cNvSpPr/>
          <p:nvPr/>
        </p:nvSpPr>
        <p:spPr>
          <a:xfrm>
            <a:off x="1923083" y="4632234"/>
            <a:ext cx="3670935" cy="380553"/>
          </a:xfrm>
          <a:prstGeom prst="rect">
            <a:avLst/>
          </a:prstGeom>
        </p:spPr>
        <p:txBody>
          <a:bodyPr wrap="square">
            <a:spAutoFit/>
          </a:bodyPr>
          <a:lstStyle/>
          <a:p>
            <a:pPr defTabSz="1828800">
              <a:lnSpc>
                <a:spcPct val="120000"/>
              </a:lnSpc>
            </a:pPr>
            <a:r>
              <a:rPr lang="zh-CN" altLang="en-US" dirty="0">
                <a:latin typeface="SimHei" panose="02010609060101010101" pitchFamily="49" charset="-122"/>
                <a:ea typeface="SimHei" panose="02010609060101010101" pitchFamily="49" charset="-122"/>
                <a:sym typeface="+mn-lt"/>
              </a:rPr>
              <a:t>算法机制</a:t>
            </a:r>
            <a:endParaRPr lang="en-US" altLang="zh-CN" dirty="0">
              <a:latin typeface="SimHei" panose="02010609060101010101" pitchFamily="49" charset="-122"/>
              <a:ea typeface="SimHei" panose="02010609060101010101" pitchFamily="49" charset="-122"/>
              <a:sym typeface="+mn-lt"/>
            </a:endParaRPr>
          </a:p>
        </p:txBody>
      </p:sp>
      <p:sp>
        <p:nvSpPr>
          <p:cNvPr id="25" name="Rectangle 28">
            <a:extLst>
              <a:ext uri="{FF2B5EF4-FFF2-40B4-BE49-F238E27FC236}">
                <a16:creationId xmlns:a16="http://schemas.microsoft.com/office/drawing/2014/main" id="{71CC1B4B-8D7C-2748-9FE8-D57F9BEB6C23}"/>
              </a:ext>
            </a:extLst>
          </p:cNvPr>
          <p:cNvSpPr/>
          <p:nvPr/>
        </p:nvSpPr>
        <p:spPr>
          <a:xfrm>
            <a:off x="1923083" y="5097054"/>
            <a:ext cx="7617959" cy="959943"/>
          </a:xfrm>
          <a:prstGeom prst="rect">
            <a:avLst/>
          </a:prstGeom>
        </p:spPr>
        <p:txBody>
          <a:bodyPr wrap="square">
            <a:spAutoFit/>
          </a:bodyPr>
          <a:lstStyle/>
          <a:p>
            <a:pPr defTabSz="1828800">
              <a:lnSpc>
                <a:spcPct val="120000"/>
              </a:lnSpc>
            </a:pPr>
            <a:r>
              <a:rPr lang="zh-CN" altLang="en-US" sz="1200" dirty="0">
                <a:solidFill>
                  <a:schemeClr val="tx1">
                    <a:lumMod val="65000"/>
                    <a:lumOff val="35000"/>
                  </a:schemeClr>
                </a:solidFill>
                <a:cs typeface="+mn-ea"/>
                <a:sym typeface="+mn-lt"/>
              </a:rPr>
              <a:t>使用</a:t>
            </a:r>
            <a:r>
              <a:rPr lang="id-ID" sz="1200" dirty="0">
                <a:solidFill>
                  <a:schemeClr val="tx1">
                    <a:lumMod val="65000"/>
                    <a:lumOff val="35000"/>
                  </a:schemeClr>
                </a:solidFill>
                <a:cs typeface="+mn-ea"/>
                <a:sym typeface="+mn-lt"/>
              </a:rPr>
              <a:t>redlock</a:t>
            </a:r>
            <a:r>
              <a:rPr lang="zh-CN" altLang="en-US" sz="1200" dirty="0">
                <a:solidFill>
                  <a:schemeClr val="tx1">
                    <a:lumMod val="65000"/>
                    <a:lumOff val="35000"/>
                  </a:schemeClr>
                </a:solidFill>
                <a:cs typeface="+mn-ea"/>
                <a:sym typeface="+mn-lt"/>
              </a:rPr>
              <a:t>算法，需要多个</a:t>
            </a:r>
            <a:r>
              <a:rPr lang="id-ID" sz="1200" dirty="0">
                <a:solidFill>
                  <a:schemeClr val="tx1">
                    <a:lumMod val="65000"/>
                    <a:lumOff val="35000"/>
                  </a:schemeClr>
                </a:solidFill>
                <a:cs typeface="+mn-ea"/>
                <a:sym typeface="+mn-lt"/>
              </a:rPr>
              <a:t>redis</a:t>
            </a:r>
            <a:r>
              <a:rPr lang="zh-CN" altLang="en-US" sz="1200" dirty="0">
                <a:solidFill>
                  <a:schemeClr val="tx1">
                    <a:lumMod val="65000"/>
                    <a:lumOff val="35000"/>
                  </a:schemeClr>
                </a:solidFill>
                <a:cs typeface="+mn-ea"/>
                <a:sym typeface="+mn-lt"/>
              </a:rPr>
              <a:t>实例，加锁的时候，它会想多半节点发送 </a:t>
            </a:r>
            <a:r>
              <a:rPr lang="id-ID" sz="1200" dirty="0">
                <a:solidFill>
                  <a:schemeClr val="tx1">
                    <a:lumMod val="65000"/>
                    <a:lumOff val="35000"/>
                  </a:schemeClr>
                </a:solidFill>
                <a:cs typeface="+mn-ea"/>
                <a:sym typeface="+mn-lt"/>
              </a:rPr>
              <a:t>setex mykey myvalue </a:t>
            </a:r>
            <a:r>
              <a:rPr lang="zh-CN" altLang="en-US" sz="1200" dirty="0">
                <a:solidFill>
                  <a:schemeClr val="tx1">
                    <a:lumMod val="65000"/>
                    <a:lumOff val="35000"/>
                  </a:schemeClr>
                </a:solidFill>
                <a:cs typeface="+mn-ea"/>
                <a:sym typeface="+mn-lt"/>
              </a:rPr>
              <a:t>命令，只要过半节点成功了，那么就算加锁成功了。释放锁的时候需要想所有节点发送</a:t>
            </a:r>
            <a:r>
              <a:rPr lang="id-ID" sz="1200" dirty="0">
                <a:solidFill>
                  <a:schemeClr val="tx1">
                    <a:lumMod val="65000"/>
                    <a:lumOff val="35000"/>
                  </a:schemeClr>
                </a:solidFill>
                <a:cs typeface="+mn-ea"/>
                <a:sym typeface="+mn-lt"/>
              </a:rPr>
              <a:t>del</a:t>
            </a:r>
            <a:r>
              <a:rPr lang="zh-CN" altLang="en-US" sz="1200" dirty="0">
                <a:solidFill>
                  <a:schemeClr val="tx1">
                    <a:lumMod val="65000"/>
                    <a:lumOff val="35000"/>
                  </a:schemeClr>
                </a:solidFill>
                <a:cs typeface="+mn-ea"/>
                <a:sym typeface="+mn-lt"/>
              </a:rPr>
              <a:t>命令。这是一种基于</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大多数都同意</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的一种机制。</a:t>
            </a:r>
          </a:p>
          <a:p>
            <a:pPr defTabSz="1828800">
              <a:lnSpc>
                <a:spcPct val="120000"/>
              </a:lnSpc>
            </a:pPr>
            <a:endParaRPr lang="zh-CN" altLang="en-US" sz="1200" dirty="0">
              <a:solidFill>
                <a:schemeClr val="tx1">
                  <a:lumMod val="65000"/>
                  <a:lumOff val="35000"/>
                </a:schemeClr>
              </a:solidFill>
              <a:cs typeface="+mn-ea"/>
              <a:sym typeface="+mn-lt"/>
            </a:endParaRPr>
          </a:p>
        </p:txBody>
      </p:sp>
      <p:sp>
        <p:nvSpPr>
          <p:cNvPr id="27" name="Shape">
            <a:extLst>
              <a:ext uri="{FF2B5EF4-FFF2-40B4-BE49-F238E27FC236}">
                <a16:creationId xmlns:a16="http://schemas.microsoft.com/office/drawing/2014/main" id="{8F4CB601-DC40-5F48-A46B-164F8012E40F}"/>
              </a:ext>
            </a:extLst>
          </p:cNvPr>
          <p:cNvSpPr/>
          <p:nvPr/>
        </p:nvSpPr>
        <p:spPr>
          <a:xfrm>
            <a:off x="1116034" y="3107460"/>
            <a:ext cx="739264" cy="6604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FFD966"/>
          </a:solidFill>
          <a:ln w="12700">
            <a:miter lim="400000"/>
          </a:ln>
        </p:spPr>
        <p:txBody>
          <a:bodyPr lIns="76200" tIns="76200" rIns="76200" bIns="76200" anchor="ctr"/>
          <a:lstStyle/>
          <a:p>
            <a:pPr algn="l" defTabSz="914400" rtl="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kern="1200">
              <a:solidFill>
                <a:prstClr val="white">
                  <a:lumMod val="95000"/>
                </a:prstClr>
              </a:solidFill>
              <a:effectLst>
                <a:outerShdw blurRad="38100" dist="12700" dir="5400000" rotWithShape="0">
                  <a:srgbClr val="000000">
                    <a:alpha val="50000"/>
                  </a:srgbClr>
                </a:outerShdw>
              </a:effectLst>
              <a:cs typeface="+mn-ea"/>
              <a:sym typeface="+mn-lt"/>
            </a:endParaRPr>
          </a:p>
        </p:txBody>
      </p:sp>
      <p:sp>
        <p:nvSpPr>
          <p:cNvPr id="28" name="Shape">
            <a:extLst>
              <a:ext uri="{FF2B5EF4-FFF2-40B4-BE49-F238E27FC236}">
                <a16:creationId xmlns:a16="http://schemas.microsoft.com/office/drawing/2014/main" id="{8B0AD1EE-8C48-4644-A75F-57AF032C3A57}"/>
              </a:ext>
            </a:extLst>
          </p:cNvPr>
          <p:cNvSpPr/>
          <p:nvPr/>
        </p:nvSpPr>
        <p:spPr>
          <a:xfrm>
            <a:off x="1116034" y="4799991"/>
            <a:ext cx="660400" cy="6604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FFD966"/>
          </a:solidFill>
          <a:ln w="12700">
            <a:miter lim="400000"/>
          </a:ln>
        </p:spPr>
        <p:txBody>
          <a:bodyPr lIns="76200" tIns="76200" rIns="76200" bIns="76200" anchor="ctr"/>
          <a:lstStyle/>
          <a:p>
            <a:pPr algn="l" defTabSz="914400" rtl="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kern="1200">
              <a:solidFill>
                <a:prstClr val="white">
                  <a:lumMod val="95000"/>
                </a:prstClr>
              </a:solidFill>
              <a:effectLst>
                <a:outerShdw blurRad="38100" dist="12700" dir="5400000" rotWithShape="0">
                  <a:srgbClr val="000000">
                    <a:alpha val="50000"/>
                  </a:srgbClr>
                </a:outerShdw>
              </a:effectLst>
              <a:cs typeface="+mn-ea"/>
              <a:sym typeface="+mn-lt"/>
            </a:endParaRPr>
          </a:p>
        </p:txBody>
      </p:sp>
    </p:spTree>
    <p:extLst>
      <p:ext uri="{BB962C8B-B14F-4D97-AF65-F5344CB8AC3E}">
        <p14:creationId xmlns:p14="http://schemas.microsoft.com/office/powerpoint/2010/main" val="240328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ppt_x"/>
                                          </p:val>
                                        </p:tav>
                                        <p:tav tm="100000">
                                          <p:val>
                                            <p:strVal val="#ppt_x"/>
                                          </p:val>
                                        </p:tav>
                                      </p:tavLst>
                                    </p:anim>
                                    <p:anim calcmode="lin" valueType="num">
                                      <p:cBhvr additive="base">
                                        <p:cTn id="36" dur="500" fill="hold"/>
                                        <p:tgtEl>
                                          <p:spTgt spid="2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500" fill="hold"/>
                                        <p:tgtEl>
                                          <p:spTgt spid="28"/>
                                        </p:tgtEl>
                                        <p:attrNameLst>
                                          <p:attrName>ppt_x</p:attrName>
                                        </p:attrNameLst>
                                      </p:cBhvr>
                                      <p:tavLst>
                                        <p:tav tm="0">
                                          <p:val>
                                            <p:strVal val="#ppt_x"/>
                                          </p:val>
                                        </p:tav>
                                        <p:tav tm="100000">
                                          <p:val>
                                            <p:strVal val="#ppt_x"/>
                                          </p:val>
                                        </p:tav>
                                      </p:tavLst>
                                    </p:anim>
                                    <p:anim calcmode="lin" valueType="num">
                                      <p:cBhvr additive="base">
                                        <p:cTn id="4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8" grpId="0"/>
      <p:bldP spid="19" grpId="0"/>
      <p:bldP spid="24" grpId="0"/>
      <p:bldP spid="25" grpId="0"/>
      <p:bldP spid="27"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2387320" cy="369332"/>
          </a:xfrm>
          <a:prstGeom prst="rect">
            <a:avLst/>
          </a:prstGeom>
          <a:noFill/>
        </p:spPr>
        <p:txBody>
          <a:bodyPr wrap="none" rtlCol="0">
            <a:spAutoFit/>
          </a:bodyPr>
          <a:lstStyle/>
          <a:p>
            <a:r>
              <a:rPr kumimoji="1" lang="zh-CN" altLang="en-US"/>
              <a:t>分布式锁 </a:t>
            </a:r>
            <a:r>
              <a:rPr kumimoji="1" lang="en-US" altLang="zh-CN"/>
              <a:t>-</a:t>
            </a:r>
            <a:r>
              <a:rPr kumimoji="1" lang="zh-CN" altLang="en-US"/>
              <a:t> </a:t>
            </a:r>
            <a:r>
              <a:rPr lang="en-US" altLang="zh-CN" b="1"/>
              <a:t>Redisson</a:t>
            </a:r>
            <a:endParaRPr kumimoji="1" lang="zh-CN" altLang="en-US"/>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2" name="图片 1">
            <a:extLst>
              <a:ext uri="{FF2B5EF4-FFF2-40B4-BE49-F238E27FC236}">
                <a16:creationId xmlns:a16="http://schemas.microsoft.com/office/drawing/2014/main" id="{123FAB91-8259-8A45-A566-B65EBAD3F06F}"/>
              </a:ext>
            </a:extLst>
          </p:cNvPr>
          <p:cNvPicPr>
            <a:picLocks noChangeAspect="1"/>
          </p:cNvPicPr>
          <p:nvPr/>
        </p:nvPicPr>
        <p:blipFill>
          <a:blip r:embed="rId3"/>
          <a:stretch>
            <a:fillRect/>
          </a:stretch>
        </p:blipFill>
        <p:spPr>
          <a:xfrm>
            <a:off x="465221" y="1492001"/>
            <a:ext cx="11226800" cy="4876800"/>
          </a:xfrm>
          <a:prstGeom prst="rect">
            <a:avLst/>
          </a:prstGeom>
        </p:spPr>
      </p:pic>
    </p:spTree>
    <p:extLst>
      <p:ext uri="{BB962C8B-B14F-4D97-AF65-F5344CB8AC3E}">
        <p14:creationId xmlns:p14="http://schemas.microsoft.com/office/powerpoint/2010/main" val="2600081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12" name="文本框 11">
            <a:extLst>
              <a:ext uri="{FF2B5EF4-FFF2-40B4-BE49-F238E27FC236}">
                <a16:creationId xmlns:a16="http://schemas.microsoft.com/office/drawing/2014/main" id="{CF5F1E12-6757-3848-9E4A-C1DCC5A6EE81}"/>
              </a:ext>
            </a:extLst>
          </p:cNvPr>
          <p:cNvSpPr txBox="1"/>
          <p:nvPr/>
        </p:nvSpPr>
        <p:spPr>
          <a:xfrm>
            <a:off x="722460" y="1646031"/>
            <a:ext cx="10999519" cy="4031873"/>
          </a:xfrm>
          <a:prstGeom prst="rect">
            <a:avLst/>
          </a:prstGeom>
          <a:noFill/>
        </p:spPr>
        <p:txBody>
          <a:bodyPr wrap="square" rtlCol="0">
            <a:spAutoFit/>
          </a:bodyPr>
          <a:lstStyle/>
          <a:p>
            <a:endParaRPr lang="en-US" altLang="zh-CN" sz="1600"/>
          </a:p>
          <a:p>
            <a:r>
              <a:rPr lang="zh-CN" altLang="en-US" sz="1600"/>
              <a:t>采用乐观锁增加版本号</a:t>
            </a:r>
            <a:r>
              <a:rPr lang="en-US" altLang="zh-CN" sz="1600"/>
              <a:t>,</a:t>
            </a:r>
            <a:r>
              <a:rPr lang="zh-CN" altLang="en-US" sz="1600"/>
              <a:t>根据版本号来判断更新之前有没有其他线程更新过，如果被更新过，就会获取失败。</a:t>
            </a:r>
          </a:p>
          <a:p>
            <a:endParaRPr lang="en-US" altLang="zh-CN" sz="1600"/>
          </a:p>
          <a:p>
            <a:r>
              <a:rPr lang="zh-CN" altLang="en-US" sz="1600"/>
              <a:t>先获取锁的信息</a:t>
            </a:r>
          </a:p>
          <a:p>
            <a:r>
              <a:rPr lang="zh-CN" altLang="en-US" sz="1600"/>
              <a:t>     </a:t>
            </a:r>
            <a:r>
              <a:rPr lang="en-US" altLang="zh-CN" sz="1600"/>
              <a:t>select id, method_name, state,version from method_lock where state=1</a:t>
            </a:r>
            <a:r>
              <a:rPr lang="zh-CN" altLang="en-US" sz="1600"/>
              <a:t> </a:t>
            </a:r>
            <a:r>
              <a:rPr lang="en-US" altLang="zh-CN" sz="1600"/>
              <a:t>and method_name='methodName';</a:t>
            </a:r>
          </a:p>
          <a:p>
            <a:endParaRPr lang="en-US" altLang="zh-CN" sz="1600"/>
          </a:p>
          <a:p>
            <a:r>
              <a:rPr lang="zh-CN" altLang="en-US" sz="1600"/>
              <a:t>占有锁</a:t>
            </a:r>
          </a:p>
          <a:p>
            <a:r>
              <a:rPr lang="zh-CN" altLang="en-US" sz="1600"/>
              <a:t>       </a:t>
            </a:r>
            <a:r>
              <a:rPr lang="en-US" altLang="zh-CN" sz="1600"/>
              <a:t>update t_resoure set state=2, version=2, update_time=now() where method_name='methodName' and state=1 and version=2;</a:t>
            </a:r>
          </a:p>
          <a:p>
            <a:endParaRPr lang="zh-CN" altLang="en-US" sz="1600"/>
          </a:p>
          <a:p>
            <a:r>
              <a:rPr lang="zh-CN" altLang="en-US" sz="1600"/>
              <a:t>缺点：</a:t>
            </a:r>
          </a:p>
          <a:p>
            <a:r>
              <a:rPr lang="zh-CN" altLang="en-US" sz="1600"/>
              <a:t>    </a:t>
            </a:r>
            <a:r>
              <a:rPr lang="en-US" altLang="zh-CN" sz="1600"/>
              <a:t>1</a:t>
            </a:r>
            <a:r>
              <a:rPr lang="zh-CN" altLang="en-US" sz="1600"/>
              <a:t>、这把锁强依赖数据库的可用性，数据库是一个单点，一旦数据库挂掉，会导致业务系统不可用。</a:t>
            </a:r>
          </a:p>
          <a:p>
            <a:r>
              <a:rPr lang="zh-CN" altLang="en-US" sz="1600"/>
              <a:t>    </a:t>
            </a:r>
            <a:r>
              <a:rPr lang="en-US" altLang="zh-CN" sz="1600"/>
              <a:t>2</a:t>
            </a:r>
            <a:r>
              <a:rPr lang="zh-CN" altLang="en-US" sz="1600"/>
              <a:t>、这把锁没有失效时间，一旦解锁操作失败，就会导致锁记录一直在数据库中，其他线程无法再获得到锁。</a:t>
            </a:r>
          </a:p>
          <a:p>
            <a:r>
              <a:rPr lang="zh-CN" altLang="en-US" sz="1600"/>
              <a:t>    </a:t>
            </a:r>
            <a:r>
              <a:rPr lang="en-US" altLang="zh-CN" sz="1600"/>
              <a:t>3</a:t>
            </a:r>
            <a:r>
              <a:rPr lang="zh-CN" altLang="en-US" sz="1600"/>
              <a:t>、这把锁只能是非阻塞的，因为数据的</a:t>
            </a:r>
            <a:r>
              <a:rPr lang="en-US" altLang="zh-CN" sz="1600"/>
              <a:t>insert</a:t>
            </a:r>
            <a:r>
              <a:rPr lang="zh-CN" altLang="en-US" sz="1600"/>
              <a:t>操作，一旦插入失败就会直接报错。没有获得锁的线程并不会进入排队队列，要想再次获得锁就要再次触发获得锁操作。</a:t>
            </a:r>
          </a:p>
          <a:p>
            <a:r>
              <a:rPr lang="zh-CN" altLang="en-US" sz="1600"/>
              <a:t>    </a:t>
            </a:r>
            <a:r>
              <a:rPr lang="en-US" altLang="zh-CN" sz="1600"/>
              <a:t>4</a:t>
            </a:r>
            <a:r>
              <a:rPr lang="zh-CN" altLang="en-US" sz="1600"/>
              <a:t>、这把锁是非重入的，同一个线程在没有释放锁之前无法再次获得该锁。因为数据中数据已经存在了</a:t>
            </a:r>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1826141"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1338828" cy="369332"/>
          </a:xfrm>
          <a:prstGeom prst="rect">
            <a:avLst/>
          </a:prstGeom>
          <a:noFill/>
        </p:spPr>
        <p:txBody>
          <a:bodyPr wrap="none" rtlCol="0">
            <a:spAutoFit/>
          </a:bodyPr>
          <a:lstStyle/>
          <a:p>
            <a:r>
              <a:rPr lang="zh-CN" altLang="en-US"/>
              <a:t>基于数据库</a:t>
            </a:r>
            <a:endParaRPr kumimoji="1" lang="zh-CN" altLang="en-US"/>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4291018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2266839" cy="369332"/>
          </a:xfrm>
          <a:prstGeom prst="rect">
            <a:avLst/>
          </a:prstGeom>
          <a:noFill/>
        </p:spPr>
        <p:txBody>
          <a:bodyPr wrap="none" rtlCol="0">
            <a:spAutoFit/>
          </a:bodyPr>
          <a:lstStyle/>
          <a:p>
            <a:r>
              <a:rPr kumimoji="1" lang="zh-CN" altLang="en-US"/>
              <a:t>基于</a:t>
            </a:r>
            <a:r>
              <a:rPr kumimoji="1" lang="en-US" altLang="zh-CN"/>
              <a:t>zookeeper</a:t>
            </a:r>
            <a:r>
              <a:rPr kumimoji="1" lang="zh-CN" altLang="en-US"/>
              <a:t>实现</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6" name="文本框 15">
            <a:extLst>
              <a:ext uri="{FF2B5EF4-FFF2-40B4-BE49-F238E27FC236}">
                <a16:creationId xmlns:a16="http://schemas.microsoft.com/office/drawing/2014/main" id="{BC4DFDF3-777A-A542-9912-0AED299A313A}"/>
              </a:ext>
            </a:extLst>
          </p:cNvPr>
          <p:cNvSpPr txBox="1"/>
          <p:nvPr/>
        </p:nvSpPr>
        <p:spPr>
          <a:xfrm>
            <a:off x="867278" y="1753829"/>
            <a:ext cx="10999519" cy="1077218"/>
          </a:xfrm>
          <a:prstGeom prst="rect">
            <a:avLst/>
          </a:prstGeom>
          <a:noFill/>
        </p:spPr>
        <p:txBody>
          <a:bodyPr wrap="square" rtlCol="0">
            <a:spAutoFit/>
          </a:bodyPr>
          <a:lstStyle/>
          <a:p>
            <a:r>
              <a:rPr lang="zh-CN" altLang="en-US" sz="1600">
                <a:latin typeface="SimHei" panose="02010609060101010101" pitchFamily="49" charset="-122"/>
                <a:ea typeface="SimHei" panose="02010609060101010101" pitchFamily="49" charset="-122"/>
              </a:rPr>
              <a:t>官方文档上这么解释</a:t>
            </a:r>
            <a:r>
              <a:rPr lang="en-US" altLang="zh-CN" sz="1600">
                <a:latin typeface="SimHei" panose="02010609060101010101" pitchFamily="49" charset="-122"/>
                <a:ea typeface="SimHei" panose="02010609060101010101" pitchFamily="49" charset="-122"/>
              </a:rPr>
              <a:t>zookeeper</a:t>
            </a:r>
            <a:r>
              <a:rPr lang="zh-CN" altLang="en-US" sz="1600">
                <a:latin typeface="SimHei" panose="02010609060101010101" pitchFamily="49" charset="-122"/>
                <a:ea typeface="SimHei" panose="02010609060101010101" pitchFamily="49" charset="-122"/>
              </a:rPr>
              <a:t>，它是一个分布式服务框架，是</a:t>
            </a:r>
            <a:r>
              <a:rPr lang="en-US" altLang="zh-CN" sz="1600">
                <a:latin typeface="SimHei" panose="02010609060101010101" pitchFamily="49" charset="-122"/>
                <a:ea typeface="SimHei" panose="02010609060101010101" pitchFamily="49" charset="-122"/>
              </a:rPr>
              <a:t>Apache Hadoop </a:t>
            </a:r>
            <a:r>
              <a:rPr lang="zh-CN" altLang="en-US" sz="1600">
                <a:latin typeface="SimHei" panose="02010609060101010101" pitchFamily="49" charset="-122"/>
                <a:ea typeface="SimHei" panose="02010609060101010101" pitchFamily="49" charset="-122"/>
              </a:rPr>
              <a:t>的一个子项目，它主要是用来解决分布式应用中经常遇到的一些数据管理问题，如：统一命名服务、状态同步服务、集群管理、分布式应用配置项的管理等。上面的解释有点抽象，简单来说</a:t>
            </a:r>
            <a:r>
              <a:rPr lang="en-US" altLang="zh-CN" sz="1600">
                <a:latin typeface="SimHei" panose="02010609060101010101" pitchFamily="49" charset="-122"/>
                <a:ea typeface="SimHei" panose="02010609060101010101" pitchFamily="49" charset="-122"/>
              </a:rPr>
              <a:t>zookeeper=</a:t>
            </a:r>
            <a:r>
              <a:rPr lang="zh-CN" altLang="en-US" sz="1600">
                <a:latin typeface="SimHei" panose="02010609060101010101" pitchFamily="49" charset="-122"/>
                <a:ea typeface="SimHei" panose="02010609060101010101" pitchFamily="49" charset="-122"/>
              </a:rPr>
              <a:t>文件系统</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监听通知机制。</a:t>
            </a:r>
            <a:r>
              <a:rPr lang="en-US" altLang="zh-CN" sz="1600">
                <a:latin typeface="SimHei" panose="02010609060101010101" pitchFamily="49" charset="-122"/>
                <a:ea typeface="SimHei" panose="02010609060101010101" pitchFamily="49" charset="-122"/>
              </a:rPr>
              <a:t>Zookeeper</a:t>
            </a:r>
            <a:r>
              <a:rPr lang="zh-CN" altLang="en-US" sz="1600">
                <a:latin typeface="SimHei" panose="02010609060101010101" pitchFamily="49" charset="-122"/>
                <a:ea typeface="SimHei" panose="02010609060101010101" pitchFamily="49" charset="-122"/>
              </a:rPr>
              <a:t>的数据存储结构就像一棵树，这棵树由节点组成，这种节点叫做</a:t>
            </a:r>
            <a:r>
              <a:rPr lang="en-US" altLang="zh-CN" sz="1600">
                <a:latin typeface="SimHei" panose="02010609060101010101" pitchFamily="49" charset="-122"/>
                <a:ea typeface="SimHei" panose="02010609060101010101" pitchFamily="49" charset="-122"/>
              </a:rPr>
              <a:t>Znode</a:t>
            </a:r>
            <a:r>
              <a:rPr lang="zh-CN" altLang="en-US" sz="1600">
                <a:latin typeface="SimHei" panose="02010609060101010101" pitchFamily="49" charset="-122"/>
                <a:ea typeface="SimHei" panose="02010609060101010101" pitchFamily="49" charset="-122"/>
              </a:rPr>
              <a:t>。</a:t>
            </a:r>
          </a:p>
        </p:txBody>
      </p:sp>
      <p:sp>
        <p:nvSpPr>
          <p:cNvPr id="17" name="矩形: 圆角 17">
            <a:extLst>
              <a:ext uri="{FF2B5EF4-FFF2-40B4-BE49-F238E27FC236}">
                <a16:creationId xmlns:a16="http://schemas.microsoft.com/office/drawing/2014/main" id="{A7C45FFE-9640-1B49-9AE6-BFDE2A2F4F7F}"/>
              </a:ext>
            </a:extLst>
          </p:cNvPr>
          <p:cNvSpPr/>
          <p:nvPr/>
        </p:nvSpPr>
        <p:spPr>
          <a:xfrm>
            <a:off x="1008779" y="2991516"/>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01</a:t>
            </a:r>
          </a:p>
        </p:txBody>
      </p:sp>
      <p:sp>
        <p:nvSpPr>
          <p:cNvPr id="18" name="文本框 17">
            <a:extLst>
              <a:ext uri="{FF2B5EF4-FFF2-40B4-BE49-F238E27FC236}">
                <a16:creationId xmlns:a16="http://schemas.microsoft.com/office/drawing/2014/main" id="{ECCCE271-4E1B-7748-8FA2-FD1C63F0C038}"/>
              </a:ext>
            </a:extLst>
          </p:cNvPr>
          <p:cNvSpPr txBox="1"/>
          <p:nvPr/>
        </p:nvSpPr>
        <p:spPr>
          <a:xfrm>
            <a:off x="1580418" y="2948819"/>
            <a:ext cx="5582629"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持久节点 （</a:t>
            </a:r>
            <a:r>
              <a:rPr 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PERSISTENT）</a:t>
            </a:r>
          </a:p>
          <a:p>
            <a:pPr>
              <a:lnSpc>
                <a:spcPct val="150000"/>
              </a:lnSpc>
            </a:pPr>
            <a:r>
              <a:rPr lang="zh-CN" alt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默认的节点类型。创建节点的客户端与</a:t>
            </a:r>
            <a:r>
              <a:rPr 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zookeeper</a:t>
            </a:r>
            <a:r>
              <a:rPr lang="zh-CN" alt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断开连接后，该节点依旧存在 。</a:t>
            </a:r>
          </a:p>
        </p:txBody>
      </p:sp>
      <p:sp>
        <p:nvSpPr>
          <p:cNvPr id="19" name="矩形: 圆角 19">
            <a:extLst>
              <a:ext uri="{FF2B5EF4-FFF2-40B4-BE49-F238E27FC236}">
                <a16:creationId xmlns:a16="http://schemas.microsoft.com/office/drawing/2014/main" id="{EEE9F926-BA99-5F45-ACFA-D5F447425E20}"/>
              </a:ext>
            </a:extLst>
          </p:cNvPr>
          <p:cNvSpPr/>
          <p:nvPr/>
        </p:nvSpPr>
        <p:spPr>
          <a:xfrm>
            <a:off x="989985" y="3744641"/>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02</a:t>
            </a:r>
          </a:p>
        </p:txBody>
      </p:sp>
      <p:sp>
        <p:nvSpPr>
          <p:cNvPr id="20" name="文本框 19">
            <a:extLst>
              <a:ext uri="{FF2B5EF4-FFF2-40B4-BE49-F238E27FC236}">
                <a16:creationId xmlns:a16="http://schemas.microsoft.com/office/drawing/2014/main" id="{1042F275-5802-294F-9490-E7846FE01411}"/>
              </a:ext>
            </a:extLst>
          </p:cNvPr>
          <p:cNvSpPr txBox="1"/>
          <p:nvPr/>
        </p:nvSpPr>
        <p:spPr>
          <a:xfrm>
            <a:off x="1580418" y="3662138"/>
            <a:ext cx="6539303"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200" dirty="0">
                <a:solidFill>
                  <a:schemeClr val="tx1">
                    <a:lumMod val="75000"/>
                    <a:lumOff val="25000"/>
                  </a:schemeClr>
                </a:solidFill>
                <a:cs typeface="+mn-ea"/>
                <a:sym typeface="+mn-lt"/>
              </a:rPr>
              <a:t>持久节点顺序节点（</a:t>
            </a:r>
            <a:r>
              <a:rPr lang="en-US" sz="1200" dirty="0">
                <a:solidFill>
                  <a:schemeClr val="tx1">
                    <a:lumMod val="75000"/>
                    <a:lumOff val="25000"/>
                  </a:schemeClr>
                </a:solidFill>
                <a:cs typeface="+mn-ea"/>
                <a:sym typeface="+mn-lt"/>
              </a:rPr>
              <a:t>PERSISTENT_SEQUENTIAL）</a:t>
            </a:r>
          </a:p>
          <a:p>
            <a:pPr>
              <a:lnSpc>
                <a:spcPct val="150000"/>
              </a:lnSpc>
            </a:pPr>
            <a:r>
              <a:rPr lang="zh-CN" altLang="en-US" sz="1200" dirty="0">
                <a:solidFill>
                  <a:schemeClr val="tx1">
                    <a:lumMod val="75000"/>
                    <a:lumOff val="25000"/>
                  </a:schemeClr>
                </a:solidFill>
                <a:cs typeface="+mn-ea"/>
                <a:sym typeface="+mn-lt"/>
              </a:rPr>
              <a:t>所谓顺序节点，就是在创建节点时，</a:t>
            </a:r>
            <a:r>
              <a:rPr lang="en-US" sz="1200" dirty="0">
                <a:solidFill>
                  <a:schemeClr val="tx1">
                    <a:lumMod val="75000"/>
                    <a:lumOff val="25000"/>
                  </a:schemeClr>
                </a:solidFill>
                <a:cs typeface="+mn-ea"/>
                <a:sym typeface="+mn-lt"/>
              </a:rPr>
              <a:t>Zookeeper</a:t>
            </a:r>
            <a:r>
              <a:rPr lang="zh-CN" altLang="en-US" sz="1200" dirty="0">
                <a:solidFill>
                  <a:schemeClr val="tx1">
                    <a:lumMod val="75000"/>
                    <a:lumOff val="25000"/>
                  </a:schemeClr>
                </a:solidFill>
                <a:cs typeface="+mn-ea"/>
                <a:sym typeface="+mn-lt"/>
              </a:rPr>
              <a:t>根据创建的时间顺序给该节点名称进行编号</a:t>
            </a:r>
          </a:p>
        </p:txBody>
      </p:sp>
      <p:sp>
        <p:nvSpPr>
          <p:cNvPr id="21" name="矩形: 圆角 21">
            <a:extLst>
              <a:ext uri="{FF2B5EF4-FFF2-40B4-BE49-F238E27FC236}">
                <a16:creationId xmlns:a16="http://schemas.microsoft.com/office/drawing/2014/main" id="{D8B1E11B-98D2-E54D-AB10-FA1FB1A25E65}"/>
              </a:ext>
            </a:extLst>
          </p:cNvPr>
          <p:cNvSpPr/>
          <p:nvPr/>
        </p:nvSpPr>
        <p:spPr>
          <a:xfrm>
            <a:off x="1001177" y="4567371"/>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03</a:t>
            </a:r>
          </a:p>
        </p:txBody>
      </p:sp>
      <p:sp>
        <p:nvSpPr>
          <p:cNvPr id="22" name="文本框 21">
            <a:extLst>
              <a:ext uri="{FF2B5EF4-FFF2-40B4-BE49-F238E27FC236}">
                <a16:creationId xmlns:a16="http://schemas.microsoft.com/office/drawing/2014/main" id="{3304651B-26CD-B244-9BDF-0BE44372FD9A}"/>
              </a:ext>
            </a:extLst>
          </p:cNvPr>
          <p:cNvSpPr txBox="1"/>
          <p:nvPr/>
        </p:nvSpPr>
        <p:spPr>
          <a:xfrm>
            <a:off x="1580418" y="4492705"/>
            <a:ext cx="5914270"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200">
                <a:solidFill>
                  <a:schemeClr val="tx1">
                    <a:lumMod val="75000"/>
                    <a:lumOff val="25000"/>
                  </a:schemeClr>
                </a:solidFill>
                <a:cs typeface="+mn-ea"/>
              </a:rPr>
              <a:t>临时节点（</a:t>
            </a:r>
            <a:r>
              <a:rPr lang="en-US" altLang="zh-CN" sz="1200">
                <a:solidFill>
                  <a:schemeClr val="tx1">
                    <a:lumMod val="75000"/>
                    <a:lumOff val="25000"/>
                  </a:schemeClr>
                </a:solidFill>
                <a:cs typeface="+mn-ea"/>
              </a:rPr>
              <a:t>EPHEMERAL</a:t>
            </a:r>
            <a:r>
              <a:rPr lang="zh-CN" altLang="en-US" sz="1200">
                <a:solidFill>
                  <a:schemeClr val="tx1">
                    <a:lumMod val="75000"/>
                    <a:lumOff val="25000"/>
                  </a:schemeClr>
                </a:solidFill>
                <a:cs typeface="+mn-ea"/>
              </a:rPr>
              <a:t>）</a:t>
            </a:r>
            <a:endParaRPr lang="en-US" altLang="zh-CN" sz="1200">
              <a:solidFill>
                <a:schemeClr val="tx1">
                  <a:lumMod val="75000"/>
                  <a:lumOff val="25000"/>
                </a:schemeClr>
              </a:solidFill>
              <a:cs typeface="+mn-ea"/>
            </a:endParaRPr>
          </a:p>
          <a:p>
            <a:pPr>
              <a:lnSpc>
                <a:spcPct val="150000"/>
              </a:lnSpc>
            </a:pPr>
            <a:r>
              <a:rPr lang="zh-CN" altLang="en-US" sz="1200">
                <a:solidFill>
                  <a:schemeClr val="tx1">
                    <a:lumMod val="75000"/>
                    <a:lumOff val="25000"/>
                  </a:schemeClr>
                </a:solidFill>
                <a:cs typeface="+mn-ea"/>
              </a:rPr>
              <a:t>和持久节点相反，当创建节点的客户端与</a:t>
            </a:r>
            <a:r>
              <a:rPr lang="en-US" altLang="zh-CN" sz="1200">
                <a:solidFill>
                  <a:schemeClr val="tx1">
                    <a:lumMod val="75000"/>
                    <a:lumOff val="25000"/>
                  </a:schemeClr>
                </a:solidFill>
                <a:cs typeface="+mn-ea"/>
              </a:rPr>
              <a:t>zookeeper</a:t>
            </a:r>
            <a:r>
              <a:rPr lang="zh-CN" altLang="en-US" sz="1200">
                <a:solidFill>
                  <a:schemeClr val="tx1">
                    <a:lumMod val="75000"/>
                    <a:lumOff val="25000"/>
                  </a:schemeClr>
                </a:solidFill>
                <a:cs typeface="+mn-ea"/>
              </a:rPr>
              <a:t>断开连接后，临时节点会被删除</a:t>
            </a:r>
            <a:endParaRPr lang="en-US" altLang="zh-CN" sz="1200">
              <a:solidFill>
                <a:schemeClr val="tx1">
                  <a:lumMod val="75000"/>
                  <a:lumOff val="25000"/>
                </a:schemeClr>
              </a:solidFill>
              <a:cs typeface="+mn-ea"/>
            </a:endParaRPr>
          </a:p>
        </p:txBody>
      </p:sp>
      <p:sp>
        <p:nvSpPr>
          <p:cNvPr id="23" name="矩形: 圆角 23">
            <a:extLst>
              <a:ext uri="{FF2B5EF4-FFF2-40B4-BE49-F238E27FC236}">
                <a16:creationId xmlns:a16="http://schemas.microsoft.com/office/drawing/2014/main" id="{6FE117D3-E734-6F40-82AF-30182AB224F5}"/>
              </a:ext>
            </a:extLst>
          </p:cNvPr>
          <p:cNvSpPr/>
          <p:nvPr/>
        </p:nvSpPr>
        <p:spPr>
          <a:xfrm>
            <a:off x="1008779" y="5478330"/>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04</a:t>
            </a:r>
          </a:p>
        </p:txBody>
      </p:sp>
      <p:sp>
        <p:nvSpPr>
          <p:cNvPr id="24" name="文本框 23">
            <a:extLst>
              <a:ext uri="{FF2B5EF4-FFF2-40B4-BE49-F238E27FC236}">
                <a16:creationId xmlns:a16="http://schemas.microsoft.com/office/drawing/2014/main" id="{5F15B61E-B803-7842-8FAE-70E229E99B0D}"/>
              </a:ext>
            </a:extLst>
          </p:cNvPr>
          <p:cNvSpPr txBox="1"/>
          <p:nvPr/>
        </p:nvSpPr>
        <p:spPr>
          <a:xfrm>
            <a:off x="1580418" y="5401975"/>
            <a:ext cx="6290367" cy="89069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200">
                <a:solidFill>
                  <a:schemeClr val="tx1">
                    <a:lumMod val="75000"/>
                    <a:lumOff val="25000"/>
                  </a:schemeClr>
                </a:solidFill>
                <a:cs typeface="+mn-ea"/>
              </a:rPr>
              <a:t>临时顺序节点（</a:t>
            </a:r>
            <a:r>
              <a:rPr lang="en-US" altLang="zh-CN" sz="1200">
                <a:solidFill>
                  <a:schemeClr val="tx1">
                    <a:lumMod val="75000"/>
                    <a:lumOff val="25000"/>
                  </a:schemeClr>
                </a:solidFill>
                <a:cs typeface="+mn-ea"/>
              </a:rPr>
              <a:t>EPHEMERAL_SEQUENTIAL</a:t>
            </a:r>
            <a:r>
              <a:rPr lang="zh-CN" altLang="en-US" sz="1200">
                <a:solidFill>
                  <a:schemeClr val="tx1">
                    <a:lumMod val="75000"/>
                    <a:lumOff val="25000"/>
                  </a:schemeClr>
                </a:solidFill>
                <a:cs typeface="+mn-ea"/>
              </a:rPr>
              <a:t>）</a:t>
            </a:r>
            <a:endParaRPr lang="en-US" altLang="zh-CN" sz="1200">
              <a:solidFill>
                <a:schemeClr val="tx1">
                  <a:lumMod val="75000"/>
                  <a:lumOff val="25000"/>
                </a:schemeClr>
              </a:solidFill>
              <a:cs typeface="+mn-ea"/>
            </a:endParaRPr>
          </a:p>
          <a:p>
            <a:pPr>
              <a:lnSpc>
                <a:spcPct val="150000"/>
              </a:lnSpc>
            </a:pPr>
            <a:r>
              <a:rPr lang="zh-CN" altLang="en-US" sz="1200">
                <a:solidFill>
                  <a:schemeClr val="tx1">
                    <a:lumMod val="75000"/>
                    <a:lumOff val="25000"/>
                  </a:schemeClr>
                </a:solidFill>
                <a:cs typeface="+mn-ea"/>
              </a:rPr>
              <a:t>在创建节点时，</a:t>
            </a:r>
            <a:r>
              <a:rPr lang="en-US" altLang="zh-CN" sz="1200">
                <a:solidFill>
                  <a:schemeClr val="tx1">
                    <a:lumMod val="75000"/>
                    <a:lumOff val="25000"/>
                  </a:schemeClr>
                </a:solidFill>
                <a:cs typeface="+mn-ea"/>
              </a:rPr>
              <a:t>Zookeeper</a:t>
            </a:r>
            <a:r>
              <a:rPr lang="zh-CN" altLang="en-US" sz="1200">
                <a:solidFill>
                  <a:schemeClr val="tx1">
                    <a:lumMod val="75000"/>
                    <a:lumOff val="25000"/>
                  </a:schemeClr>
                </a:solidFill>
                <a:cs typeface="+mn-ea"/>
              </a:rPr>
              <a:t>根据创建的时间顺序给该节点名称进行编号；当创建节点的客户端与</a:t>
            </a:r>
            <a:r>
              <a:rPr lang="en-US" altLang="zh-CN" sz="1200">
                <a:solidFill>
                  <a:schemeClr val="tx1">
                    <a:lumMod val="75000"/>
                    <a:lumOff val="25000"/>
                  </a:schemeClr>
                </a:solidFill>
                <a:cs typeface="+mn-ea"/>
              </a:rPr>
              <a:t>zookeeper</a:t>
            </a:r>
            <a:r>
              <a:rPr lang="zh-CN" altLang="en-US" sz="1200">
                <a:solidFill>
                  <a:schemeClr val="tx1">
                    <a:lumMod val="75000"/>
                    <a:lumOff val="25000"/>
                  </a:schemeClr>
                </a:solidFill>
                <a:cs typeface="+mn-ea"/>
              </a:rPr>
              <a:t>断开连接后，临时节点会被删除</a:t>
            </a:r>
            <a:endParaRPr lang="en-US" altLang="zh-CN" sz="1200">
              <a:solidFill>
                <a:schemeClr val="tx1">
                  <a:lumMod val="75000"/>
                  <a:lumOff val="25000"/>
                </a:schemeClr>
              </a:solidFill>
              <a:cs typeface="+mn-ea"/>
            </a:endParaRPr>
          </a:p>
        </p:txBody>
      </p:sp>
      <p:pic>
        <p:nvPicPr>
          <p:cNvPr id="2" name="图片 1">
            <a:extLst>
              <a:ext uri="{FF2B5EF4-FFF2-40B4-BE49-F238E27FC236}">
                <a16:creationId xmlns:a16="http://schemas.microsoft.com/office/drawing/2014/main" id="{E32428E1-AFEA-3443-80A0-E00C28C0D37A}"/>
              </a:ext>
            </a:extLst>
          </p:cNvPr>
          <p:cNvPicPr>
            <a:picLocks noChangeAspect="1"/>
          </p:cNvPicPr>
          <p:nvPr/>
        </p:nvPicPr>
        <p:blipFill>
          <a:blip r:embed="rId3"/>
          <a:stretch>
            <a:fillRect/>
          </a:stretch>
        </p:blipFill>
        <p:spPr>
          <a:xfrm>
            <a:off x="7870785" y="3007499"/>
            <a:ext cx="4179265" cy="2951177"/>
          </a:xfrm>
          <a:prstGeom prst="rect">
            <a:avLst/>
          </a:prstGeom>
        </p:spPr>
      </p:pic>
    </p:spTree>
    <p:extLst>
      <p:ext uri="{BB962C8B-B14F-4D97-AF65-F5344CB8AC3E}">
        <p14:creationId xmlns:p14="http://schemas.microsoft.com/office/powerpoint/2010/main" val="920961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3381725" cy="369332"/>
          </a:xfrm>
          <a:prstGeom prst="rect">
            <a:avLst/>
          </a:prstGeom>
          <a:noFill/>
        </p:spPr>
        <p:txBody>
          <a:bodyPr wrap="square" rtlCol="0">
            <a:spAutoFit/>
          </a:bodyPr>
          <a:lstStyle/>
          <a:p>
            <a:r>
              <a:rPr kumimoji="1" lang="zh-CN" altLang="en-US"/>
              <a:t>基于</a:t>
            </a:r>
            <a:r>
              <a:rPr kumimoji="1" lang="en-US" altLang="zh-CN"/>
              <a:t>zookeeper</a:t>
            </a:r>
            <a:r>
              <a:rPr kumimoji="1" lang="zh-CN" altLang="en-US"/>
              <a:t>实现 </a:t>
            </a:r>
            <a:r>
              <a:rPr kumimoji="1" lang="en-US" altLang="zh-CN"/>
              <a:t>-</a:t>
            </a:r>
            <a:r>
              <a:rPr lang="zh-CN" altLang="en-US">
                <a:latin typeface="SimHei" panose="02010609060101010101" pitchFamily="49" charset="-122"/>
                <a:ea typeface="SimHei" panose="02010609060101010101" pitchFamily="49" charset="-122"/>
              </a:rPr>
              <a:t>获取锁</a:t>
            </a:r>
            <a:endParaRPr lang="en-US" altLang="zh-CN">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6" name="文本框 15">
            <a:extLst>
              <a:ext uri="{FF2B5EF4-FFF2-40B4-BE49-F238E27FC236}">
                <a16:creationId xmlns:a16="http://schemas.microsoft.com/office/drawing/2014/main" id="{BC4DFDF3-777A-A542-9912-0AED299A313A}"/>
              </a:ext>
            </a:extLst>
          </p:cNvPr>
          <p:cNvSpPr txBox="1"/>
          <p:nvPr/>
        </p:nvSpPr>
        <p:spPr>
          <a:xfrm>
            <a:off x="867278" y="1492001"/>
            <a:ext cx="10999519" cy="4278094"/>
          </a:xfrm>
          <a:prstGeom prst="rect">
            <a:avLst/>
          </a:prstGeom>
          <a:noFill/>
        </p:spPr>
        <p:txBody>
          <a:bodyPr wrap="square" rtlCol="0">
            <a:spAutoFit/>
          </a:bodyPr>
          <a:lstStyle/>
          <a:p>
            <a:r>
              <a:rPr lang="en-US" altLang="zh-CN" sz="1600">
                <a:latin typeface="SimHei" panose="02010609060101010101" pitchFamily="49" charset="-122"/>
                <a:ea typeface="SimHei" panose="02010609060101010101" pitchFamily="49" charset="-122"/>
              </a:rPr>
              <a:t>Zookeeper</a:t>
            </a:r>
            <a:r>
              <a:rPr lang="zh-CN" altLang="en-US" sz="1600">
                <a:latin typeface="SimHei" panose="02010609060101010101" pitchFamily="49" charset="-122"/>
                <a:ea typeface="SimHei" panose="02010609060101010101" pitchFamily="49" charset="-122"/>
              </a:rPr>
              <a:t>分布式锁恰恰应用了临时顺序节点。具体如何实现呢？让我们来看一看详细步骤：</a:t>
            </a: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首先，在</a:t>
            </a:r>
            <a:r>
              <a:rPr lang="en-US" altLang="zh-CN" sz="1600">
                <a:latin typeface="SimHei" panose="02010609060101010101" pitchFamily="49" charset="-122"/>
                <a:ea typeface="SimHei" panose="02010609060101010101" pitchFamily="49" charset="-122"/>
              </a:rPr>
              <a:t>Zookeeper</a:t>
            </a:r>
            <a:r>
              <a:rPr lang="zh-CN" altLang="en-US" sz="1600">
                <a:latin typeface="SimHei" panose="02010609060101010101" pitchFamily="49" charset="-122"/>
                <a:ea typeface="SimHei" panose="02010609060101010101" pitchFamily="49" charset="-122"/>
              </a:rPr>
              <a:t>当中创建一个持久节点</a:t>
            </a:r>
            <a:r>
              <a:rPr lang="en-US" altLang="zh-CN" sz="1600">
                <a:latin typeface="SimHei" panose="02010609060101010101" pitchFamily="49" charset="-122"/>
                <a:ea typeface="SimHei" panose="02010609060101010101" pitchFamily="49" charset="-122"/>
              </a:rPr>
              <a:t>ParentLock</a:t>
            </a:r>
            <a:r>
              <a:rPr lang="zh-CN" altLang="en-US" sz="1600">
                <a:latin typeface="SimHei" panose="02010609060101010101" pitchFamily="49" charset="-122"/>
                <a:ea typeface="SimHei" panose="02010609060101010101" pitchFamily="49" charset="-122"/>
              </a:rPr>
              <a:t>。当第一个客户端想要获得锁时，需要在</a:t>
            </a:r>
            <a:r>
              <a:rPr lang="en-US" altLang="zh-CN" sz="1600">
                <a:latin typeface="SimHei" panose="02010609060101010101" pitchFamily="49" charset="-122"/>
                <a:ea typeface="SimHei" panose="02010609060101010101" pitchFamily="49" charset="-122"/>
              </a:rPr>
              <a:t>ParentLock</a:t>
            </a:r>
            <a:r>
              <a:rPr lang="zh-CN" altLang="en-US" sz="1600">
                <a:latin typeface="SimHei" panose="02010609060101010101" pitchFamily="49" charset="-122"/>
                <a:ea typeface="SimHei" panose="02010609060101010101" pitchFamily="49" charset="-122"/>
              </a:rPr>
              <a:t>这个节点下面创建一个临时顺序节点 </a:t>
            </a:r>
            <a:r>
              <a:rPr lang="en-US" altLang="zh-CN" sz="1600">
                <a:latin typeface="SimHei" panose="02010609060101010101" pitchFamily="49" charset="-122"/>
                <a:ea typeface="SimHei" panose="02010609060101010101" pitchFamily="49" charset="-122"/>
              </a:rPr>
              <a:t>Lock1</a:t>
            </a:r>
            <a:r>
              <a:rPr lang="zh-CN" altLang="en-US" sz="1600">
                <a:latin typeface="SimHei" panose="02010609060101010101" pitchFamily="49" charset="-122"/>
                <a:ea typeface="SimHei" panose="02010609060101010101" pitchFamily="49" charset="-122"/>
              </a:rPr>
              <a:t>。</a:t>
            </a:r>
            <a:endParaRPr lang="en-US" altLang="zh-CN" sz="1600">
              <a:latin typeface="SimHei" panose="02010609060101010101" pitchFamily="49" charset="-122"/>
              <a:ea typeface="SimHei" panose="02010609060101010101" pitchFamily="49" charset="-122"/>
            </a:endParaRP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之后，</a:t>
            </a:r>
            <a:r>
              <a:rPr lang="en-US" altLang="zh-CN" sz="1600">
                <a:latin typeface="SimHei" panose="02010609060101010101" pitchFamily="49" charset="-122"/>
                <a:ea typeface="SimHei" panose="02010609060101010101" pitchFamily="49" charset="-122"/>
              </a:rPr>
              <a:t>Client1</a:t>
            </a:r>
            <a:r>
              <a:rPr lang="zh-CN" altLang="en-US" sz="1600">
                <a:latin typeface="SimHei" panose="02010609060101010101" pitchFamily="49" charset="-122"/>
                <a:ea typeface="SimHei" panose="02010609060101010101" pitchFamily="49" charset="-122"/>
              </a:rPr>
              <a:t>查找</a:t>
            </a:r>
            <a:r>
              <a:rPr lang="en-US" altLang="zh-CN" sz="1600">
                <a:latin typeface="SimHei" panose="02010609060101010101" pitchFamily="49" charset="-122"/>
                <a:ea typeface="SimHei" panose="02010609060101010101" pitchFamily="49" charset="-122"/>
              </a:rPr>
              <a:t>ParentLock</a:t>
            </a:r>
            <a:r>
              <a:rPr lang="zh-CN" altLang="en-US" sz="1600">
                <a:latin typeface="SimHei" panose="02010609060101010101" pitchFamily="49" charset="-122"/>
                <a:ea typeface="SimHei" panose="02010609060101010101" pitchFamily="49" charset="-122"/>
              </a:rPr>
              <a:t>下面所有的临时顺序节点并排序，判断自己所创建的节点</a:t>
            </a:r>
            <a:r>
              <a:rPr lang="en-US" altLang="zh-CN" sz="1600">
                <a:latin typeface="SimHei" panose="02010609060101010101" pitchFamily="49" charset="-122"/>
                <a:ea typeface="SimHei" panose="02010609060101010101" pitchFamily="49" charset="-122"/>
              </a:rPr>
              <a:t>Lock1</a:t>
            </a:r>
            <a:r>
              <a:rPr lang="zh-CN" altLang="en-US" sz="1600">
                <a:latin typeface="SimHei" panose="02010609060101010101" pitchFamily="49" charset="-122"/>
                <a:ea typeface="SimHei" panose="02010609060101010101" pitchFamily="49" charset="-122"/>
              </a:rPr>
              <a:t>是不是顺序最靠前的一个。如果是第一个节点，则成功获得锁。</a:t>
            </a:r>
            <a:endParaRPr lang="en-US" altLang="zh-CN" sz="1600">
              <a:latin typeface="SimHei" panose="02010609060101010101" pitchFamily="49" charset="-122"/>
              <a:ea typeface="SimHei" panose="02010609060101010101" pitchFamily="49" charset="-122"/>
            </a:endParaRP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这时候，如果再有一个客户端 </a:t>
            </a:r>
            <a:r>
              <a:rPr lang="en-US" altLang="zh-CN" sz="1600">
                <a:latin typeface="SimHei" panose="02010609060101010101" pitchFamily="49" charset="-122"/>
                <a:ea typeface="SimHei" panose="02010609060101010101" pitchFamily="49" charset="-122"/>
              </a:rPr>
              <a:t>Client2 </a:t>
            </a:r>
            <a:r>
              <a:rPr lang="zh-CN" altLang="en-US" sz="1600">
                <a:latin typeface="SimHei" panose="02010609060101010101" pitchFamily="49" charset="-122"/>
                <a:ea typeface="SimHei" panose="02010609060101010101" pitchFamily="49" charset="-122"/>
              </a:rPr>
              <a:t>前来获取锁，则在</a:t>
            </a:r>
            <a:r>
              <a:rPr lang="en-US" altLang="zh-CN" sz="1600">
                <a:latin typeface="SimHei" panose="02010609060101010101" pitchFamily="49" charset="-122"/>
                <a:ea typeface="SimHei" panose="02010609060101010101" pitchFamily="49" charset="-122"/>
              </a:rPr>
              <a:t>ParentLock</a:t>
            </a:r>
            <a:r>
              <a:rPr lang="zh-CN" altLang="en-US" sz="1600">
                <a:latin typeface="SimHei" panose="02010609060101010101" pitchFamily="49" charset="-122"/>
                <a:ea typeface="SimHei" panose="02010609060101010101" pitchFamily="49" charset="-122"/>
              </a:rPr>
              <a:t>下载再创建一个临时顺序节点</a:t>
            </a:r>
            <a:r>
              <a:rPr lang="en-US" altLang="zh-CN" sz="1600">
                <a:latin typeface="SimHei" panose="02010609060101010101" pitchFamily="49" charset="-122"/>
                <a:ea typeface="SimHei" panose="02010609060101010101" pitchFamily="49" charset="-122"/>
              </a:rPr>
              <a:t>Lock2</a:t>
            </a:r>
            <a:r>
              <a:rPr lang="zh-CN" altLang="en-US" sz="1600">
                <a:latin typeface="SimHei" panose="02010609060101010101" pitchFamily="49" charset="-122"/>
                <a:ea typeface="SimHei" panose="02010609060101010101" pitchFamily="49" charset="-122"/>
              </a:rPr>
              <a:t>。</a:t>
            </a:r>
          </a:p>
          <a:p>
            <a:pPr marL="342900" indent="-342900">
              <a:buFont typeface="+mj-ea"/>
              <a:buAutoNum type="circleNumDbPlain"/>
            </a:pPr>
            <a:r>
              <a:rPr lang="en-US" altLang="zh-CN" sz="1600">
                <a:latin typeface="SimHei" panose="02010609060101010101" pitchFamily="49" charset="-122"/>
                <a:ea typeface="SimHei" panose="02010609060101010101" pitchFamily="49" charset="-122"/>
              </a:rPr>
              <a:t>Client2</a:t>
            </a:r>
            <a:r>
              <a:rPr lang="zh-CN" altLang="en-US" sz="1600">
                <a:latin typeface="SimHei" panose="02010609060101010101" pitchFamily="49" charset="-122"/>
                <a:ea typeface="SimHei" panose="02010609060101010101" pitchFamily="49" charset="-122"/>
              </a:rPr>
              <a:t>查找</a:t>
            </a:r>
            <a:r>
              <a:rPr lang="en-US" altLang="zh-CN" sz="1600">
                <a:latin typeface="SimHei" panose="02010609060101010101" pitchFamily="49" charset="-122"/>
                <a:ea typeface="SimHei" panose="02010609060101010101" pitchFamily="49" charset="-122"/>
              </a:rPr>
              <a:t>ParentLock</a:t>
            </a:r>
            <a:r>
              <a:rPr lang="zh-CN" altLang="en-US" sz="1600">
                <a:latin typeface="SimHei" panose="02010609060101010101" pitchFamily="49" charset="-122"/>
                <a:ea typeface="SimHei" panose="02010609060101010101" pitchFamily="49" charset="-122"/>
              </a:rPr>
              <a:t>下面所有的临时顺序节点并排序，判断自己所创建的节点</a:t>
            </a:r>
            <a:r>
              <a:rPr lang="en-US" altLang="zh-CN" sz="1600">
                <a:latin typeface="SimHei" panose="02010609060101010101" pitchFamily="49" charset="-122"/>
                <a:ea typeface="SimHei" panose="02010609060101010101" pitchFamily="49" charset="-122"/>
              </a:rPr>
              <a:t>Lock2</a:t>
            </a:r>
            <a:r>
              <a:rPr lang="zh-CN" altLang="en-US" sz="1600">
                <a:latin typeface="SimHei" panose="02010609060101010101" pitchFamily="49" charset="-122"/>
                <a:ea typeface="SimHei" panose="02010609060101010101" pitchFamily="49" charset="-122"/>
              </a:rPr>
              <a:t>是不是顺序最靠前的一个，结果发现节点</a:t>
            </a:r>
            <a:r>
              <a:rPr lang="en-US" altLang="zh-CN" sz="1600">
                <a:latin typeface="SimHei" panose="02010609060101010101" pitchFamily="49" charset="-122"/>
                <a:ea typeface="SimHei" panose="02010609060101010101" pitchFamily="49" charset="-122"/>
              </a:rPr>
              <a:t>Lock2</a:t>
            </a:r>
            <a:r>
              <a:rPr lang="zh-CN" altLang="en-US" sz="1600">
                <a:latin typeface="SimHei" panose="02010609060101010101" pitchFamily="49" charset="-122"/>
                <a:ea typeface="SimHei" panose="02010609060101010101" pitchFamily="49" charset="-122"/>
              </a:rPr>
              <a:t>并不是最小的。</a:t>
            </a:r>
            <a:endParaRPr lang="en-US" altLang="zh-CN" sz="1600">
              <a:latin typeface="SimHei" panose="02010609060101010101" pitchFamily="49" charset="-122"/>
              <a:ea typeface="SimHei" panose="02010609060101010101" pitchFamily="49" charset="-122"/>
            </a:endParaRP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于是，</a:t>
            </a:r>
            <a:r>
              <a:rPr lang="en-US" altLang="zh-CN" sz="1600">
                <a:latin typeface="SimHei" panose="02010609060101010101" pitchFamily="49" charset="-122"/>
                <a:ea typeface="SimHei" panose="02010609060101010101" pitchFamily="49" charset="-122"/>
              </a:rPr>
              <a:t>Client2</a:t>
            </a:r>
            <a:r>
              <a:rPr lang="zh-CN" altLang="en-US" sz="1600">
                <a:latin typeface="SimHei" panose="02010609060101010101" pitchFamily="49" charset="-122"/>
                <a:ea typeface="SimHei" panose="02010609060101010101" pitchFamily="49" charset="-122"/>
              </a:rPr>
              <a:t>向排序仅比它靠前的节点</a:t>
            </a:r>
            <a:r>
              <a:rPr lang="en-US" altLang="zh-CN" sz="1600">
                <a:latin typeface="SimHei" panose="02010609060101010101" pitchFamily="49" charset="-122"/>
                <a:ea typeface="SimHei" panose="02010609060101010101" pitchFamily="49" charset="-122"/>
              </a:rPr>
              <a:t>Lock1</a:t>
            </a:r>
            <a:r>
              <a:rPr lang="zh-CN" altLang="en-US" sz="1600">
                <a:latin typeface="SimHei" panose="02010609060101010101" pitchFamily="49" charset="-122"/>
                <a:ea typeface="SimHei" panose="02010609060101010101" pitchFamily="49" charset="-122"/>
              </a:rPr>
              <a:t>注册</a:t>
            </a:r>
            <a:r>
              <a:rPr lang="en-US" altLang="zh-CN" sz="1600">
                <a:latin typeface="SimHei" panose="02010609060101010101" pitchFamily="49" charset="-122"/>
                <a:ea typeface="SimHei" panose="02010609060101010101" pitchFamily="49" charset="-122"/>
              </a:rPr>
              <a:t>Watcher</a:t>
            </a:r>
            <a:r>
              <a:rPr lang="zh-CN" altLang="en-US" sz="1600">
                <a:latin typeface="SimHei" panose="02010609060101010101" pitchFamily="49" charset="-122"/>
                <a:ea typeface="SimHei" panose="02010609060101010101" pitchFamily="49" charset="-122"/>
              </a:rPr>
              <a:t>，用于监听</a:t>
            </a:r>
            <a:r>
              <a:rPr lang="en-US" altLang="zh-CN" sz="1600">
                <a:latin typeface="SimHei" panose="02010609060101010101" pitchFamily="49" charset="-122"/>
                <a:ea typeface="SimHei" panose="02010609060101010101" pitchFamily="49" charset="-122"/>
              </a:rPr>
              <a:t>Lock1</a:t>
            </a:r>
            <a:r>
              <a:rPr lang="zh-CN" altLang="en-US" sz="1600">
                <a:latin typeface="SimHei" panose="02010609060101010101" pitchFamily="49" charset="-122"/>
                <a:ea typeface="SimHei" panose="02010609060101010101" pitchFamily="49" charset="-122"/>
              </a:rPr>
              <a:t>节点是否存在。这意味着</a:t>
            </a:r>
            <a:r>
              <a:rPr lang="en-US" altLang="zh-CN" sz="1600">
                <a:latin typeface="SimHei" panose="02010609060101010101" pitchFamily="49" charset="-122"/>
                <a:ea typeface="SimHei" panose="02010609060101010101" pitchFamily="49" charset="-122"/>
              </a:rPr>
              <a:t>Client2</a:t>
            </a:r>
            <a:r>
              <a:rPr lang="zh-CN" altLang="en-US" sz="1600">
                <a:latin typeface="SimHei" panose="02010609060101010101" pitchFamily="49" charset="-122"/>
                <a:ea typeface="SimHei" panose="02010609060101010101" pitchFamily="49" charset="-122"/>
              </a:rPr>
              <a:t>抢锁失败，进入了等待状态。</a:t>
            </a: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这时候，如果又有一个客户端</a:t>
            </a:r>
            <a:r>
              <a:rPr lang="en-US" altLang="zh-CN" sz="1600">
                <a:latin typeface="SimHei" panose="02010609060101010101" pitchFamily="49" charset="-122"/>
                <a:ea typeface="SimHei" panose="02010609060101010101" pitchFamily="49" charset="-122"/>
              </a:rPr>
              <a:t>Client3</a:t>
            </a:r>
            <a:r>
              <a:rPr lang="zh-CN" altLang="en-US" sz="1600">
                <a:latin typeface="SimHei" panose="02010609060101010101" pitchFamily="49" charset="-122"/>
                <a:ea typeface="SimHei" panose="02010609060101010101" pitchFamily="49" charset="-122"/>
              </a:rPr>
              <a:t>前来获取锁，则在</a:t>
            </a:r>
            <a:r>
              <a:rPr lang="en-US" altLang="zh-CN" sz="1600">
                <a:latin typeface="SimHei" panose="02010609060101010101" pitchFamily="49" charset="-122"/>
                <a:ea typeface="SimHei" panose="02010609060101010101" pitchFamily="49" charset="-122"/>
              </a:rPr>
              <a:t>ParentLock</a:t>
            </a:r>
            <a:r>
              <a:rPr lang="zh-CN" altLang="en-US" sz="1600">
                <a:latin typeface="SimHei" panose="02010609060101010101" pitchFamily="49" charset="-122"/>
                <a:ea typeface="SimHei" panose="02010609060101010101" pitchFamily="49" charset="-122"/>
              </a:rPr>
              <a:t>下载再创建一个临时顺序节点</a:t>
            </a:r>
            <a:r>
              <a:rPr lang="en-US" altLang="zh-CN" sz="1600">
                <a:latin typeface="SimHei" panose="02010609060101010101" pitchFamily="49" charset="-122"/>
                <a:ea typeface="SimHei" panose="02010609060101010101" pitchFamily="49" charset="-122"/>
              </a:rPr>
              <a:t>Lock3</a:t>
            </a:r>
            <a:r>
              <a:rPr lang="zh-CN" altLang="en-US" sz="1600">
                <a:latin typeface="SimHei" panose="02010609060101010101" pitchFamily="49" charset="-122"/>
                <a:ea typeface="SimHei" panose="02010609060101010101" pitchFamily="49" charset="-122"/>
              </a:rPr>
              <a:t>。</a:t>
            </a:r>
            <a:br>
              <a:rPr lang="en-US" altLang="zh-CN" sz="1600">
                <a:latin typeface="SimHei" panose="02010609060101010101" pitchFamily="49" charset="-122"/>
                <a:ea typeface="SimHei" panose="02010609060101010101" pitchFamily="49" charset="-122"/>
              </a:rPr>
            </a:br>
            <a:r>
              <a:rPr lang="en-US" altLang="zh-CN" sz="1600">
                <a:latin typeface="SimHei" panose="02010609060101010101" pitchFamily="49" charset="-122"/>
                <a:ea typeface="SimHei" panose="02010609060101010101" pitchFamily="49" charset="-122"/>
              </a:rPr>
              <a:t>Client3</a:t>
            </a:r>
            <a:r>
              <a:rPr lang="zh-CN" altLang="en-US" sz="1600">
                <a:latin typeface="SimHei" panose="02010609060101010101" pitchFamily="49" charset="-122"/>
                <a:ea typeface="SimHei" panose="02010609060101010101" pitchFamily="49" charset="-122"/>
              </a:rPr>
              <a:t>查找</a:t>
            </a:r>
            <a:r>
              <a:rPr lang="en-US" altLang="zh-CN" sz="1600">
                <a:latin typeface="SimHei" panose="02010609060101010101" pitchFamily="49" charset="-122"/>
                <a:ea typeface="SimHei" panose="02010609060101010101" pitchFamily="49" charset="-122"/>
              </a:rPr>
              <a:t>ParentLock</a:t>
            </a:r>
            <a:r>
              <a:rPr lang="zh-CN" altLang="en-US" sz="1600">
                <a:latin typeface="SimHei" panose="02010609060101010101" pitchFamily="49" charset="-122"/>
                <a:ea typeface="SimHei" panose="02010609060101010101" pitchFamily="49" charset="-122"/>
              </a:rPr>
              <a:t>下面所有的临时顺序节点并排序，判断自己所创建的节点</a:t>
            </a:r>
            <a:r>
              <a:rPr lang="en-US" altLang="zh-CN" sz="1600">
                <a:latin typeface="SimHei" panose="02010609060101010101" pitchFamily="49" charset="-122"/>
                <a:ea typeface="SimHei" panose="02010609060101010101" pitchFamily="49" charset="-122"/>
              </a:rPr>
              <a:t>Lock3</a:t>
            </a:r>
            <a:r>
              <a:rPr lang="zh-CN" altLang="en-US" sz="1600">
                <a:latin typeface="SimHei" panose="02010609060101010101" pitchFamily="49" charset="-122"/>
                <a:ea typeface="SimHei" panose="02010609060101010101" pitchFamily="49" charset="-122"/>
              </a:rPr>
              <a:t>是不是顺序最靠前的一个，结果同样发现节点</a:t>
            </a:r>
            <a:r>
              <a:rPr lang="en-US" altLang="zh-CN" sz="1600">
                <a:latin typeface="SimHei" panose="02010609060101010101" pitchFamily="49" charset="-122"/>
                <a:ea typeface="SimHei" panose="02010609060101010101" pitchFamily="49" charset="-122"/>
              </a:rPr>
              <a:t>Lock3</a:t>
            </a:r>
            <a:r>
              <a:rPr lang="zh-CN" altLang="en-US" sz="1600">
                <a:latin typeface="SimHei" panose="02010609060101010101" pitchFamily="49" charset="-122"/>
                <a:ea typeface="SimHei" panose="02010609060101010101" pitchFamily="49" charset="-122"/>
              </a:rPr>
              <a:t>并不是最小的。</a:t>
            </a: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于是，</a:t>
            </a:r>
            <a:r>
              <a:rPr lang="en-US" altLang="zh-CN" sz="1600">
                <a:latin typeface="SimHei" panose="02010609060101010101" pitchFamily="49" charset="-122"/>
                <a:ea typeface="SimHei" panose="02010609060101010101" pitchFamily="49" charset="-122"/>
              </a:rPr>
              <a:t>Client3</a:t>
            </a:r>
            <a:r>
              <a:rPr lang="zh-CN" altLang="en-US" sz="1600">
                <a:latin typeface="SimHei" panose="02010609060101010101" pitchFamily="49" charset="-122"/>
                <a:ea typeface="SimHei" panose="02010609060101010101" pitchFamily="49" charset="-122"/>
              </a:rPr>
              <a:t>向排序仅比它靠前的节点</a:t>
            </a:r>
            <a:r>
              <a:rPr lang="en-US" altLang="zh-CN" sz="1600">
                <a:latin typeface="SimHei" panose="02010609060101010101" pitchFamily="49" charset="-122"/>
                <a:ea typeface="SimHei" panose="02010609060101010101" pitchFamily="49" charset="-122"/>
              </a:rPr>
              <a:t>Lock2</a:t>
            </a:r>
            <a:r>
              <a:rPr lang="zh-CN" altLang="en-US" sz="1600">
                <a:latin typeface="SimHei" panose="02010609060101010101" pitchFamily="49" charset="-122"/>
                <a:ea typeface="SimHei" panose="02010609060101010101" pitchFamily="49" charset="-122"/>
              </a:rPr>
              <a:t>注册</a:t>
            </a:r>
            <a:r>
              <a:rPr lang="en-US" altLang="zh-CN" sz="1600">
                <a:latin typeface="SimHei" panose="02010609060101010101" pitchFamily="49" charset="-122"/>
                <a:ea typeface="SimHei" panose="02010609060101010101" pitchFamily="49" charset="-122"/>
              </a:rPr>
              <a:t>Watcher</a:t>
            </a:r>
            <a:r>
              <a:rPr lang="zh-CN" altLang="en-US" sz="1600">
                <a:latin typeface="SimHei" panose="02010609060101010101" pitchFamily="49" charset="-122"/>
                <a:ea typeface="SimHei" panose="02010609060101010101" pitchFamily="49" charset="-122"/>
              </a:rPr>
              <a:t>，用于监听</a:t>
            </a:r>
            <a:r>
              <a:rPr lang="en-US" altLang="zh-CN" sz="1600">
                <a:latin typeface="SimHei" panose="02010609060101010101" pitchFamily="49" charset="-122"/>
                <a:ea typeface="SimHei" panose="02010609060101010101" pitchFamily="49" charset="-122"/>
              </a:rPr>
              <a:t>Lock2</a:t>
            </a:r>
            <a:r>
              <a:rPr lang="zh-CN" altLang="en-US" sz="1600">
                <a:latin typeface="SimHei" panose="02010609060101010101" pitchFamily="49" charset="-122"/>
                <a:ea typeface="SimHei" panose="02010609060101010101" pitchFamily="49" charset="-122"/>
              </a:rPr>
              <a:t>节点是否存在。这意味着</a:t>
            </a:r>
            <a:r>
              <a:rPr lang="en-US" altLang="zh-CN" sz="1600">
                <a:latin typeface="SimHei" panose="02010609060101010101" pitchFamily="49" charset="-122"/>
                <a:ea typeface="SimHei" panose="02010609060101010101" pitchFamily="49" charset="-122"/>
              </a:rPr>
              <a:t>Client3</a:t>
            </a:r>
            <a:r>
              <a:rPr lang="zh-CN" altLang="en-US" sz="1600">
                <a:latin typeface="SimHei" panose="02010609060101010101" pitchFamily="49" charset="-122"/>
                <a:ea typeface="SimHei" panose="02010609060101010101" pitchFamily="49" charset="-122"/>
              </a:rPr>
              <a:t>同样抢锁失败，进入了等待状态</a:t>
            </a: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这样一来，</a:t>
            </a:r>
            <a:r>
              <a:rPr lang="en-US" altLang="zh-CN" sz="1600">
                <a:latin typeface="SimHei" panose="02010609060101010101" pitchFamily="49" charset="-122"/>
                <a:ea typeface="SimHei" panose="02010609060101010101" pitchFamily="49" charset="-122"/>
              </a:rPr>
              <a:t>Client1</a:t>
            </a:r>
            <a:r>
              <a:rPr lang="zh-CN" altLang="en-US" sz="1600">
                <a:latin typeface="SimHei" panose="02010609060101010101" pitchFamily="49" charset="-122"/>
                <a:ea typeface="SimHei" panose="02010609060101010101" pitchFamily="49" charset="-122"/>
              </a:rPr>
              <a:t>得到了锁，</a:t>
            </a:r>
            <a:r>
              <a:rPr lang="en-US" altLang="zh-CN" sz="1600">
                <a:latin typeface="SimHei" panose="02010609060101010101" pitchFamily="49" charset="-122"/>
                <a:ea typeface="SimHei" panose="02010609060101010101" pitchFamily="49" charset="-122"/>
              </a:rPr>
              <a:t>Client2</a:t>
            </a:r>
            <a:r>
              <a:rPr lang="zh-CN" altLang="en-US" sz="1600">
                <a:latin typeface="SimHei" panose="02010609060101010101" pitchFamily="49" charset="-122"/>
                <a:ea typeface="SimHei" panose="02010609060101010101" pitchFamily="49" charset="-122"/>
              </a:rPr>
              <a:t>监听了</a:t>
            </a:r>
            <a:r>
              <a:rPr lang="en-US" altLang="zh-CN" sz="1600">
                <a:latin typeface="SimHei" panose="02010609060101010101" pitchFamily="49" charset="-122"/>
                <a:ea typeface="SimHei" panose="02010609060101010101" pitchFamily="49" charset="-122"/>
              </a:rPr>
              <a:t>Lock1</a:t>
            </a:r>
            <a:r>
              <a:rPr lang="zh-CN" altLang="en-US" sz="1600">
                <a:latin typeface="SimHei" panose="02010609060101010101" pitchFamily="49" charset="-122"/>
                <a:ea typeface="SimHei" panose="02010609060101010101" pitchFamily="49" charset="-122"/>
              </a:rPr>
              <a:t>，</a:t>
            </a:r>
            <a:r>
              <a:rPr lang="en-US" altLang="zh-CN" sz="1600">
                <a:latin typeface="SimHei" panose="02010609060101010101" pitchFamily="49" charset="-122"/>
                <a:ea typeface="SimHei" panose="02010609060101010101" pitchFamily="49" charset="-122"/>
              </a:rPr>
              <a:t>Client3</a:t>
            </a:r>
            <a:r>
              <a:rPr lang="zh-CN" altLang="en-US" sz="1600">
                <a:latin typeface="SimHei" panose="02010609060101010101" pitchFamily="49" charset="-122"/>
                <a:ea typeface="SimHei" panose="02010609060101010101" pitchFamily="49" charset="-122"/>
              </a:rPr>
              <a:t>监听了</a:t>
            </a:r>
            <a:r>
              <a:rPr lang="en-US" altLang="zh-CN" sz="1600">
                <a:latin typeface="SimHei" panose="02010609060101010101" pitchFamily="49" charset="-122"/>
                <a:ea typeface="SimHei" panose="02010609060101010101" pitchFamily="49" charset="-122"/>
              </a:rPr>
              <a:t>Lock2</a:t>
            </a:r>
            <a:r>
              <a:rPr lang="zh-CN" altLang="en-US" sz="1600">
                <a:latin typeface="SimHei" panose="02010609060101010101" pitchFamily="49" charset="-122"/>
                <a:ea typeface="SimHei" panose="02010609060101010101" pitchFamily="49" charset="-122"/>
              </a:rPr>
              <a:t>。这恰恰形成了一个等待队列，很像是</a:t>
            </a:r>
            <a:r>
              <a:rPr lang="en-US" altLang="zh-CN" sz="1600">
                <a:latin typeface="SimHei" panose="02010609060101010101" pitchFamily="49" charset="-122"/>
                <a:ea typeface="SimHei" panose="02010609060101010101" pitchFamily="49" charset="-122"/>
              </a:rPr>
              <a:t>Java</a:t>
            </a:r>
            <a:r>
              <a:rPr lang="zh-CN" altLang="en-US" sz="1600">
                <a:latin typeface="SimHei" panose="02010609060101010101" pitchFamily="49" charset="-122"/>
                <a:ea typeface="SimHei" panose="02010609060101010101" pitchFamily="49" charset="-122"/>
              </a:rPr>
              <a:t>当中</a:t>
            </a:r>
            <a:r>
              <a:rPr lang="en-US" altLang="zh-CN" sz="1600">
                <a:latin typeface="SimHei" panose="02010609060101010101" pitchFamily="49" charset="-122"/>
                <a:ea typeface="SimHei" panose="02010609060101010101" pitchFamily="49" charset="-122"/>
              </a:rPr>
              <a:t>ReentrantLock</a:t>
            </a:r>
            <a:r>
              <a:rPr lang="zh-CN" altLang="en-US" sz="1600">
                <a:latin typeface="SimHei" panose="02010609060101010101" pitchFamily="49" charset="-122"/>
                <a:ea typeface="SimHei" panose="02010609060101010101" pitchFamily="49" charset="-122"/>
              </a:rPr>
              <a:t>所依赖的</a:t>
            </a:r>
            <a:endParaRPr lang="en-US" altLang="zh-CN" sz="160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779321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A3B85DA-21F2-4547-8B57-6426AEC98603}"/>
              </a:ext>
            </a:extLst>
          </p:cNvPr>
          <p:cNvSpPr/>
          <p:nvPr/>
        </p:nvSpPr>
        <p:spPr>
          <a:xfrm>
            <a:off x="9821300" y="362458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CF718CB4-7796-1C42-88E1-D6CE3A2E3C41}"/>
              </a:ext>
            </a:extLst>
          </p:cNvPr>
          <p:cNvGrpSpPr/>
          <p:nvPr/>
        </p:nvGrpSpPr>
        <p:grpSpPr>
          <a:xfrm>
            <a:off x="1882813" y="2027836"/>
            <a:ext cx="3272128" cy="3272128"/>
            <a:chOff x="1269667" y="1823914"/>
            <a:chExt cx="4093043" cy="4093043"/>
          </a:xfrm>
        </p:grpSpPr>
        <p:sp>
          <p:nvSpPr>
            <p:cNvPr id="9" name="椭圆 8">
              <a:extLst>
                <a:ext uri="{FF2B5EF4-FFF2-40B4-BE49-F238E27FC236}">
                  <a16:creationId xmlns:a16="http://schemas.microsoft.com/office/drawing/2014/main" id="{E31CDF1A-4CC0-A446-B69A-7F70D52E2A8E}"/>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746A699C-057D-174C-B2F2-6B7713A8D018}"/>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a:extLst>
              <a:ext uri="{FF2B5EF4-FFF2-40B4-BE49-F238E27FC236}">
                <a16:creationId xmlns:a16="http://schemas.microsoft.com/office/drawing/2014/main" id="{64201E78-8BC5-6A49-8301-5C8ABDCC3073}"/>
              </a:ext>
            </a:extLst>
          </p:cNvPr>
          <p:cNvSpPr/>
          <p:nvPr/>
        </p:nvSpPr>
        <p:spPr>
          <a:xfrm>
            <a:off x="4646531" y="2959188"/>
            <a:ext cx="4093044" cy="1223412"/>
          </a:xfrm>
          <a:prstGeom prst="rect">
            <a:avLst/>
          </a:prstGeom>
        </p:spPr>
        <p:txBody>
          <a:bodyPr wrap="square" lIns="68580" tIns="34290" rIns="68580" bIns="34290">
            <a:spAutoFit/>
          </a:bodyPr>
          <a:lstStyle/>
          <a:p>
            <a:pPr>
              <a:defRPr/>
            </a:pPr>
            <a:r>
              <a:rPr lang="zh-CN" altLang="en-US" sz="7500" b="1" spc="225" dirty="0">
                <a:solidFill>
                  <a:srgbClr val="292929"/>
                </a:solidFill>
                <a:cs typeface="+mn-ea"/>
                <a:sym typeface="+mn-lt"/>
              </a:rPr>
              <a:t>问题</a:t>
            </a:r>
            <a:endParaRPr sz="7500" b="1" spc="225" dirty="0">
              <a:solidFill>
                <a:srgbClr val="292929"/>
              </a:solidFill>
              <a:cs typeface="+mn-ea"/>
              <a:sym typeface="+mn-lt"/>
            </a:endParaRPr>
          </a:p>
        </p:txBody>
      </p:sp>
      <p:sp>
        <p:nvSpPr>
          <p:cNvPr id="12" name="文本框 11">
            <a:extLst>
              <a:ext uri="{FF2B5EF4-FFF2-40B4-BE49-F238E27FC236}">
                <a16:creationId xmlns:a16="http://schemas.microsoft.com/office/drawing/2014/main" id="{5D566964-F092-AA4B-B472-22C76235B151}"/>
              </a:ext>
            </a:extLst>
          </p:cNvPr>
          <p:cNvSpPr txBox="1"/>
          <p:nvPr/>
        </p:nvSpPr>
        <p:spPr>
          <a:xfrm>
            <a:off x="2037201" y="2959188"/>
            <a:ext cx="1830706" cy="1323439"/>
          </a:xfrm>
          <a:prstGeom prst="rect">
            <a:avLst/>
          </a:prstGeom>
          <a:noFill/>
        </p:spPr>
        <p:txBody>
          <a:bodyPr wrap="square" rtlCol="0">
            <a:spAutoFit/>
          </a:bodyPr>
          <a:lstStyle/>
          <a:p>
            <a:pPr algn="ctr"/>
            <a:r>
              <a:rPr lang="en-US" altLang="zh-CN" sz="8000" dirty="0">
                <a:solidFill>
                  <a:schemeClr val="tx1">
                    <a:lumMod val="75000"/>
                    <a:lumOff val="25000"/>
                  </a:schemeClr>
                </a:solidFill>
                <a:cs typeface="+mn-ea"/>
                <a:sym typeface="+mn-lt"/>
              </a:rPr>
              <a:t>01</a:t>
            </a:r>
          </a:p>
        </p:txBody>
      </p:sp>
    </p:spTree>
    <p:extLst>
      <p:ext uri="{BB962C8B-B14F-4D97-AF65-F5344CB8AC3E}">
        <p14:creationId xmlns:p14="http://schemas.microsoft.com/office/powerpoint/2010/main" val="3534201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3381725" cy="369332"/>
          </a:xfrm>
          <a:prstGeom prst="rect">
            <a:avLst/>
          </a:prstGeom>
          <a:noFill/>
        </p:spPr>
        <p:txBody>
          <a:bodyPr wrap="square" rtlCol="0">
            <a:spAutoFit/>
          </a:bodyPr>
          <a:lstStyle/>
          <a:p>
            <a:r>
              <a:rPr kumimoji="1" lang="zh-CN" altLang="en-US"/>
              <a:t>基于</a:t>
            </a:r>
            <a:r>
              <a:rPr kumimoji="1" lang="en-US" altLang="zh-CN"/>
              <a:t>zookeeper</a:t>
            </a:r>
            <a:r>
              <a:rPr kumimoji="1" lang="zh-CN" altLang="en-US"/>
              <a:t>实现 </a:t>
            </a:r>
            <a:r>
              <a:rPr kumimoji="1" lang="en-US" altLang="zh-CN"/>
              <a:t>–</a:t>
            </a:r>
            <a:r>
              <a:rPr kumimoji="1" lang="zh-CN" altLang="en-US"/>
              <a:t>释放锁</a:t>
            </a:r>
            <a:endParaRPr lang="en-US" altLang="zh-CN">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6" name="文本框 15">
            <a:extLst>
              <a:ext uri="{FF2B5EF4-FFF2-40B4-BE49-F238E27FC236}">
                <a16:creationId xmlns:a16="http://schemas.microsoft.com/office/drawing/2014/main" id="{BC4DFDF3-777A-A542-9912-0AED299A313A}"/>
              </a:ext>
            </a:extLst>
          </p:cNvPr>
          <p:cNvSpPr txBox="1"/>
          <p:nvPr/>
        </p:nvSpPr>
        <p:spPr>
          <a:xfrm>
            <a:off x="867278" y="1492001"/>
            <a:ext cx="10999519" cy="1200329"/>
          </a:xfrm>
          <a:prstGeom prst="rect">
            <a:avLst/>
          </a:prstGeom>
          <a:noFill/>
        </p:spPr>
        <p:txBody>
          <a:bodyPr wrap="square" rtlCol="0">
            <a:spAutoFit/>
          </a:bodyPr>
          <a:lstStyle/>
          <a:p>
            <a:r>
              <a:rPr lang="en-US" altLang="zh-CN"/>
              <a:t>1.</a:t>
            </a:r>
            <a:r>
              <a:rPr lang="zh-CN" altLang="en-US"/>
              <a:t>任务完成，客户端显示释放</a:t>
            </a:r>
            <a:endParaRPr lang="en-US" altLang="zh-CN"/>
          </a:p>
          <a:p>
            <a:endParaRPr lang="en-US" altLang="zh-CN"/>
          </a:p>
          <a:p>
            <a:r>
              <a:rPr lang="zh-CN" altLang="en-US" sz="1600">
                <a:latin typeface="SimHei" panose="02010609060101010101" pitchFamily="49" charset="-122"/>
                <a:ea typeface="SimHei" panose="02010609060101010101" pitchFamily="49" charset="-122"/>
              </a:rPr>
              <a:t>当任务完成时，</a:t>
            </a:r>
            <a:r>
              <a:rPr lang="en-US" altLang="zh-CN" sz="1600">
                <a:latin typeface="SimHei" panose="02010609060101010101" pitchFamily="49" charset="-122"/>
                <a:ea typeface="SimHei" panose="02010609060101010101" pitchFamily="49" charset="-122"/>
              </a:rPr>
              <a:t>Client1</a:t>
            </a:r>
            <a:r>
              <a:rPr lang="zh-CN" altLang="en-US" sz="1600">
                <a:latin typeface="SimHei" panose="02010609060101010101" pitchFamily="49" charset="-122"/>
                <a:ea typeface="SimHei" panose="02010609060101010101" pitchFamily="49" charset="-122"/>
              </a:rPr>
              <a:t>会显示调用删除节点</a:t>
            </a:r>
            <a:r>
              <a:rPr lang="en-US" altLang="zh-CN" sz="1600">
                <a:latin typeface="SimHei" panose="02010609060101010101" pitchFamily="49" charset="-122"/>
                <a:ea typeface="SimHei" panose="02010609060101010101" pitchFamily="49" charset="-122"/>
              </a:rPr>
              <a:t>Lock1</a:t>
            </a:r>
            <a:r>
              <a:rPr lang="zh-CN" altLang="en-US" sz="1600">
                <a:latin typeface="SimHei" panose="02010609060101010101" pitchFamily="49" charset="-122"/>
                <a:ea typeface="SimHei" panose="02010609060101010101" pitchFamily="49" charset="-122"/>
              </a:rPr>
              <a:t>的指令</a:t>
            </a:r>
            <a:r>
              <a:rPr lang="zh-CN" altLang="en-US"/>
              <a:t>。</a:t>
            </a:r>
          </a:p>
          <a:p>
            <a:endParaRPr lang="zh-CN" altLang="en-US"/>
          </a:p>
        </p:txBody>
      </p:sp>
      <p:sp>
        <p:nvSpPr>
          <p:cNvPr id="12" name="文本框 11">
            <a:extLst>
              <a:ext uri="{FF2B5EF4-FFF2-40B4-BE49-F238E27FC236}">
                <a16:creationId xmlns:a16="http://schemas.microsoft.com/office/drawing/2014/main" id="{7606DA2D-B3F8-D441-8E7A-61B9B27DCB50}"/>
              </a:ext>
            </a:extLst>
          </p:cNvPr>
          <p:cNvSpPr txBox="1"/>
          <p:nvPr/>
        </p:nvSpPr>
        <p:spPr>
          <a:xfrm>
            <a:off x="867278" y="2692330"/>
            <a:ext cx="10999519" cy="2369880"/>
          </a:xfrm>
          <a:prstGeom prst="rect">
            <a:avLst/>
          </a:prstGeom>
          <a:noFill/>
        </p:spPr>
        <p:txBody>
          <a:bodyPr wrap="square" rtlCol="0">
            <a:spAutoFit/>
          </a:bodyPr>
          <a:lstStyle/>
          <a:p>
            <a:r>
              <a:rPr lang="en-US" altLang="zh-CN"/>
              <a:t>2.</a:t>
            </a:r>
            <a:r>
              <a:rPr lang="zh-CN" altLang="en-US"/>
              <a:t>任务执行过程中，客户端崩溃</a:t>
            </a:r>
            <a:endParaRPr lang="en-US" altLang="zh-CN"/>
          </a:p>
          <a:p>
            <a:endParaRPr lang="zh-CN" altLang="en-US"/>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获得锁的</a:t>
            </a:r>
            <a:r>
              <a:rPr lang="en-US" altLang="zh-CN" sz="1600">
                <a:latin typeface="SimHei" panose="02010609060101010101" pitchFamily="49" charset="-122"/>
                <a:ea typeface="SimHei" panose="02010609060101010101" pitchFamily="49" charset="-122"/>
              </a:rPr>
              <a:t>Client1</a:t>
            </a:r>
            <a:r>
              <a:rPr lang="zh-CN" altLang="en-US" sz="1600">
                <a:latin typeface="SimHei" panose="02010609060101010101" pitchFamily="49" charset="-122"/>
                <a:ea typeface="SimHei" panose="02010609060101010101" pitchFamily="49" charset="-122"/>
              </a:rPr>
              <a:t>在任务执行过程中，如果</a:t>
            </a:r>
            <a:r>
              <a:rPr lang="en-US" altLang="zh-CN" sz="1600">
                <a:latin typeface="SimHei" panose="02010609060101010101" pitchFamily="49" charset="-122"/>
                <a:ea typeface="SimHei" panose="02010609060101010101" pitchFamily="49" charset="-122"/>
              </a:rPr>
              <a:t>Duang</a:t>
            </a:r>
            <a:r>
              <a:rPr lang="zh-CN" altLang="en-US" sz="1600">
                <a:latin typeface="SimHei" panose="02010609060101010101" pitchFamily="49" charset="-122"/>
                <a:ea typeface="SimHei" panose="02010609060101010101" pitchFamily="49" charset="-122"/>
              </a:rPr>
              <a:t>的一声崩溃，则会断开与</a:t>
            </a:r>
            <a:r>
              <a:rPr lang="en-US" altLang="zh-CN" sz="1600">
                <a:latin typeface="SimHei" panose="02010609060101010101" pitchFamily="49" charset="-122"/>
                <a:ea typeface="SimHei" panose="02010609060101010101" pitchFamily="49" charset="-122"/>
              </a:rPr>
              <a:t>Zookeeper</a:t>
            </a:r>
            <a:r>
              <a:rPr lang="zh-CN" altLang="en-US" sz="1600">
                <a:latin typeface="SimHei" panose="02010609060101010101" pitchFamily="49" charset="-122"/>
                <a:ea typeface="SimHei" panose="02010609060101010101" pitchFamily="49" charset="-122"/>
              </a:rPr>
              <a:t>服务端的链接。根据临时节点的特性，相关联的节点</a:t>
            </a:r>
            <a:r>
              <a:rPr lang="en-US" altLang="zh-CN" sz="1600">
                <a:latin typeface="SimHei" panose="02010609060101010101" pitchFamily="49" charset="-122"/>
                <a:ea typeface="SimHei" panose="02010609060101010101" pitchFamily="49" charset="-122"/>
              </a:rPr>
              <a:t>Lock1</a:t>
            </a:r>
            <a:r>
              <a:rPr lang="zh-CN" altLang="en-US" sz="1600">
                <a:latin typeface="SimHei" panose="02010609060101010101" pitchFamily="49" charset="-122"/>
                <a:ea typeface="SimHei" panose="02010609060101010101" pitchFamily="49" charset="-122"/>
              </a:rPr>
              <a:t>会随之自动删除。</a:t>
            </a: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由于</a:t>
            </a:r>
            <a:r>
              <a:rPr lang="en-US" altLang="zh-CN" sz="1600">
                <a:latin typeface="SimHei" panose="02010609060101010101" pitchFamily="49" charset="-122"/>
                <a:ea typeface="SimHei" panose="02010609060101010101" pitchFamily="49" charset="-122"/>
              </a:rPr>
              <a:t>Client2</a:t>
            </a:r>
            <a:r>
              <a:rPr lang="zh-CN" altLang="en-US" sz="1600">
                <a:latin typeface="SimHei" panose="02010609060101010101" pitchFamily="49" charset="-122"/>
                <a:ea typeface="SimHei" panose="02010609060101010101" pitchFamily="49" charset="-122"/>
              </a:rPr>
              <a:t>一直监听着</a:t>
            </a:r>
            <a:r>
              <a:rPr lang="en-US" altLang="zh-CN" sz="1600">
                <a:latin typeface="SimHei" panose="02010609060101010101" pitchFamily="49" charset="-122"/>
                <a:ea typeface="SimHei" panose="02010609060101010101" pitchFamily="49" charset="-122"/>
              </a:rPr>
              <a:t>Lock1</a:t>
            </a:r>
            <a:r>
              <a:rPr lang="zh-CN" altLang="en-US" sz="1600">
                <a:latin typeface="SimHei" panose="02010609060101010101" pitchFamily="49" charset="-122"/>
                <a:ea typeface="SimHei" panose="02010609060101010101" pitchFamily="49" charset="-122"/>
              </a:rPr>
              <a:t>的存在状态，当</a:t>
            </a:r>
            <a:r>
              <a:rPr lang="en-US" altLang="zh-CN" sz="1600">
                <a:latin typeface="SimHei" panose="02010609060101010101" pitchFamily="49" charset="-122"/>
                <a:ea typeface="SimHei" panose="02010609060101010101" pitchFamily="49" charset="-122"/>
              </a:rPr>
              <a:t>Lock1</a:t>
            </a:r>
            <a:r>
              <a:rPr lang="zh-CN" altLang="en-US" sz="1600">
                <a:latin typeface="SimHei" panose="02010609060101010101" pitchFamily="49" charset="-122"/>
                <a:ea typeface="SimHei" panose="02010609060101010101" pitchFamily="49" charset="-122"/>
              </a:rPr>
              <a:t>节点被删除，</a:t>
            </a:r>
            <a:r>
              <a:rPr lang="en-US" altLang="zh-CN" sz="1600">
                <a:latin typeface="SimHei" panose="02010609060101010101" pitchFamily="49" charset="-122"/>
                <a:ea typeface="SimHei" panose="02010609060101010101" pitchFamily="49" charset="-122"/>
              </a:rPr>
              <a:t>Client2</a:t>
            </a:r>
            <a:r>
              <a:rPr lang="zh-CN" altLang="en-US" sz="1600">
                <a:latin typeface="SimHei" panose="02010609060101010101" pitchFamily="49" charset="-122"/>
                <a:ea typeface="SimHei" panose="02010609060101010101" pitchFamily="49" charset="-122"/>
              </a:rPr>
              <a:t>会立刻收到通知。这时候</a:t>
            </a:r>
            <a:r>
              <a:rPr lang="en-US" altLang="zh-CN" sz="1600">
                <a:latin typeface="SimHei" panose="02010609060101010101" pitchFamily="49" charset="-122"/>
                <a:ea typeface="SimHei" panose="02010609060101010101" pitchFamily="49" charset="-122"/>
              </a:rPr>
              <a:t>Client2</a:t>
            </a:r>
            <a:r>
              <a:rPr lang="zh-CN" altLang="en-US" sz="1600">
                <a:latin typeface="SimHei" panose="02010609060101010101" pitchFamily="49" charset="-122"/>
                <a:ea typeface="SimHei" panose="02010609060101010101" pitchFamily="49" charset="-122"/>
              </a:rPr>
              <a:t>会再次查询</a:t>
            </a:r>
            <a:r>
              <a:rPr lang="en-US" altLang="zh-CN" sz="1600">
                <a:latin typeface="SimHei" panose="02010609060101010101" pitchFamily="49" charset="-122"/>
                <a:ea typeface="SimHei" panose="02010609060101010101" pitchFamily="49" charset="-122"/>
              </a:rPr>
              <a:t>ParentLock</a:t>
            </a:r>
            <a:r>
              <a:rPr lang="zh-CN" altLang="en-US" sz="1600">
                <a:latin typeface="SimHei" panose="02010609060101010101" pitchFamily="49" charset="-122"/>
                <a:ea typeface="SimHei" panose="02010609060101010101" pitchFamily="49" charset="-122"/>
              </a:rPr>
              <a:t>下面的所有节点，确认自己创建的节点</a:t>
            </a:r>
            <a:r>
              <a:rPr lang="en-US" altLang="zh-CN" sz="1600">
                <a:latin typeface="SimHei" panose="02010609060101010101" pitchFamily="49" charset="-122"/>
                <a:ea typeface="SimHei" panose="02010609060101010101" pitchFamily="49" charset="-122"/>
              </a:rPr>
              <a:t>Lock2</a:t>
            </a:r>
            <a:r>
              <a:rPr lang="zh-CN" altLang="en-US" sz="1600">
                <a:latin typeface="SimHei" panose="02010609060101010101" pitchFamily="49" charset="-122"/>
                <a:ea typeface="SimHei" panose="02010609060101010101" pitchFamily="49" charset="-122"/>
              </a:rPr>
              <a:t>是不是目前最小的节点。如果是最小，则</a:t>
            </a:r>
            <a:r>
              <a:rPr lang="en-US" altLang="zh-CN" sz="1600">
                <a:latin typeface="SimHei" panose="02010609060101010101" pitchFamily="49" charset="-122"/>
                <a:ea typeface="SimHei" panose="02010609060101010101" pitchFamily="49" charset="-122"/>
              </a:rPr>
              <a:t>Client2</a:t>
            </a:r>
            <a:r>
              <a:rPr lang="zh-CN" altLang="en-US" sz="1600">
                <a:latin typeface="SimHei" panose="02010609060101010101" pitchFamily="49" charset="-122"/>
                <a:ea typeface="SimHei" panose="02010609060101010101" pitchFamily="49" charset="-122"/>
              </a:rPr>
              <a:t>顺理成章获得了锁。</a:t>
            </a: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同理，如果</a:t>
            </a:r>
            <a:r>
              <a:rPr lang="en-US" altLang="zh-CN" sz="1600">
                <a:latin typeface="SimHei" panose="02010609060101010101" pitchFamily="49" charset="-122"/>
                <a:ea typeface="SimHei" panose="02010609060101010101" pitchFamily="49" charset="-122"/>
              </a:rPr>
              <a:t>Client2</a:t>
            </a:r>
            <a:r>
              <a:rPr lang="zh-CN" altLang="en-US" sz="1600">
                <a:latin typeface="SimHei" panose="02010609060101010101" pitchFamily="49" charset="-122"/>
                <a:ea typeface="SimHei" panose="02010609060101010101" pitchFamily="49" charset="-122"/>
              </a:rPr>
              <a:t>也因为任务完成或者节点崩溃而删除了节点</a:t>
            </a:r>
            <a:r>
              <a:rPr lang="en-US" altLang="zh-CN" sz="1600">
                <a:latin typeface="SimHei" panose="02010609060101010101" pitchFamily="49" charset="-122"/>
                <a:ea typeface="SimHei" panose="02010609060101010101" pitchFamily="49" charset="-122"/>
              </a:rPr>
              <a:t>Lock2</a:t>
            </a:r>
            <a:r>
              <a:rPr lang="zh-CN" altLang="en-US" sz="1600">
                <a:latin typeface="SimHei" panose="02010609060101010101" pitchFamily="49" charset="-122"/>
                <a:ea typeface="SimHei" panose="02010609060101010101" pitchFamily="49" charset="-122"/>
              </a:rPr>
              <a:t>，那么</a:t>
            </a:r>
            <a:r>
              <a:rPr lang="en-US" altLang="zh-CN" sz="1600">
                <a:latin typeface="SimHei" panose="02010609060101010101" pitchFamily="49" charset="-122"/>
                <a:ea typeface="SimHei" panose="02010609060101010101" pitchFamily="49" charset="-122"/>
              </a:rPr>
              <a:t>Client3</a:t>
            </a:r>
            <a:r>
              <a:rPr lang="zh-CN" altLang="en-US" sz="1600">
                <a:latin typeface="SimHei" panose="02010609060101010101" pitchFamily="49" charset="-122"/>
                <a:ea typeface="SimHei" panose="02010609060101010101" pitchFamily="49" charset="-122"/>
              </a:rPr>
              <a:t>就会接到通知。</a:t>
            </a:r>
          </a:p>
          <a:p>
            <a:pPr marL="342900" indent="-342900">
              <a:buFont typeface="+mj-ea"/>
              <a:buAutoNum type="circleNumDbPlain"/>
            </a:pPr>
            <a:r>
              <a:rPr lang="zh-CN" altLang="en-US" sz="1600">
                <a:latin typeface="SimHei" panose="02010609060101010101" pitchFamily="49" charset="-122"/>
                <a:ea typeface="SimHei" panose="02010609060101010101" pitchFamily="49" charset="-122"/>
              </a:rPr>
              <a:t>最终，</a:t>
            </a:r>
            <a:r>
              <a:rPr lang="en-US" altLang="zh-CN" sz="1600">
                <a:latin typeface="SimHei" panose="02010609060101010101" pitchFamily="49" charset="-122"/>
                <a:ea typeface="SimHei" panose="02010609060101010101" pitchFamily="49" charset="-122"/>
              </a:rPr>
              <a:t>Client3</a:t>
            </a:r>
            <a:r>
              <a:rPr lang="zh-CN" altLang="en-US" sz="1600">
                <a:latin typeface="SimHei" panose="02010609060101010101" pitchFamily="49" charset="-122"/>
                <a:ea typeface="SimHei" panose="02010609060101010101" pitchFamily="49" charset="-122"/>
              </a:rPr>
              <a:t>成功得到了锁。</a:t>
            </a:r>
          </a:p>
        </p:txBody>
      </p:sp>
      <p:sp>
        <p:nvSpPr>
          <p:cNvPr id="2" name="文本框 1">
            <a:extLst>
              <a:ext uri="{FF2B5EF4-FFF2-40B4-BE49-F238E27FC236}">
                <a16:creationId xmlns:a16="http://schemas.microsoft.com/office/drawing/2014/main" id="{D4B751BE-9F61-6F40-A6F3-2419022CC8C5}"/>
              </a:ext>
            </a:extLst>
          </p:cNvPr>
          <p:cNvSpPr txBox="1"/>
          <p:nvPr/>
        </p:nvSpPr>
        <p:spPr>
          <a:xfrm>
            <a:off x="616097" y="5129303"/>
            <a:ext cx="10419962" cy="1477328"/>
          </a:xfrm>
          <a:prstGeom prst="rect">
            <a:avLst/>
          </a:prstGeom>
          <a:noFill/>
        </p:spPr>
        <p:txBody>
          <a:bodyPr wrap="square" rtlCol="0">
            <a:spAutoFit/>
          </a:bodyPr>
          <a:lstStyle/>
          <a:p>
            <a:r>
              <a:rPr lang="zh-CN" altLang="en-US"/>
              <a:t>缺点 </a:t>
            </a:r>
            <a:endParaRPr lang="en-US" altLang="zh-CN"/>
          </a:p>
          <a:p>
            <a:r>
              <a:rPr lang="zh-CN" altLang="en-US"/>
              <a:t>  </a:t>
            </a:r>
            <a:endParaRPr lang="en-US" altLang="zh-CN"/>
          </a:p>
          <a:p>
            <a:r>
              <a:rPr lang="zh-CN" altLang="en-US"/>
              <a:t> 性能上可能并没有缓存服务那么高。因为每次在创建锁和释放锁的过程中，都要动态创建、销毁瞬时节点来实现锁功能。</a:t>
            </a:r>
            <a:r>
              <a:rPr lang="en-US" altLang="zh-CN"/>
              <a:t>ZK</a:t>
            </a:r>
            <a:r>
              <a:rPr lang="zh-CN" altLang="en-US"/>
              <a:t>中创建和删除节点只能通过</a:t>
            </a:r>
            <a:r>
              <a:rPr lang="en-US" altLang="zh-CN"/>
              <a:t>Leader</a:t>
            </a:r>
            <a:r>
              <a:rPr lang="zh-CN" altLang="en-US"/>
              <a:t>服务器来执行，然后将数据同不到所有的</a:t>
            </a:r>
            <a:r>
              <a:rPr lang="en-US" altLang="zh-CN"/>
              <a:t>Follower</a:t>
            </a:r>
            <a:r>
              <a:rPr lang="zh-CN" altLang="en-US"/>
              <a:t>机器上。</a:t>
            </a:r>
            <a:endParaRPr kumimoji="1" lang="zh-CN" altLang="en-US"/>
          </a:p>
        </p:txBody>
      </p:sp>
    </p:spTree>
    <p:extLst>
      <p:ext uri="{BB962C8B-B14F-4D97-AF65-F5344CB8AC3E}">
        <p14:creationId xmlns:p14="http://schemas.microsoft.com/office/powerpoint/2010/main" val="2611025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5DF3BF4-E6C1-2846-8589-A010354C522D}"/>
              </a:ext>
            </a:extLst>
          </p:cNvPr>
          <p:cNvPicPr>
            <a:picLocks noChangeAspect="1"/>
          </p:cNvPicPr>
          <p:nvPr/>
        </p:nvPicPr>
        <p:blipFill>
          <a:blip r:embed="rId3"/>
          <a:stretch>
            <a:fillRect/>
          </a:stretch>
        </p:blipFill>
        <p:spPr>
          <a:xfrm>
            <a:off x="3496841" y="1012865"/>
            <a:ext cx="4064000" cy="1892300"/>
          </a:xfrm>
          <a:prstGeom prst="rect">
            <a:avLst/>
          </a:prstGeom>
        </p:spPr>
      </p:pic>
      <p:sp>
        <p:nvSpPr>
          <p:cNvPr id="4" name="文本框 3">
            <a:extLst>
              <a:ext uri="{FF2B5EF4-FFF2-40B4-BE49-F238E27FC236}">
                <a16:creationId xmlns:a16="http://schemas.microsoft.com/office/drawing/2014/main" id="{0D632D52-213A-D944-9CE7-4072EF84F360}"/>
              </a:ext>
            </a:extLst>
          </p:cNvPr>
          <p:cNvSpPr txBox="1"/>
          <p:nvPr/>
        </p:nvSpPr>
        <p:spPr>
          <a:xfrm>
            <a:off x="1469985" y="613458"/>
            <a:ext cx="6118278" cy="646331"/>
          </a:xfrm>
          <a:prstGeom prst="rect">
            <a:avLst/>
          </a:prstGeom>
          <a:noFill/>
        </p:spPr>
        <p:txBody>
          <a:bodyPr wrap="none" rtlCol="0">
            <a:spAutoFit/>
          </a:bodyPr>
          <a:lstStyle/>
          <a:p>
            <a:r>
              <a:rPr lang="zh-CN" altLang="en-US"/>
              <a:t>下面的表格总结了</a:t>
            </a:r>
            <a:r>
              <a:rPr lang="en-US" altLang="zh-CN"/>
              <a:t>Zookeeper</a:t>
            </a:r>
            <a:r>
              <a:rPr lang="zh-CN" altLang="en-US"/>
              <a:t>和</a:t>
            </a:r>
            <a:r>
              <a:rPr lang="en-US" altLang="zh-CN"/>
              <a:t>Redis</a:t>
            </a:r>
            <a:r>
              <a:rPr lang="zh-CN" altLang="en-US"/>
              <a:t>分布式锁的优缺点：</a:t>
            </a:r>
            <a:br>
              <a:rPr lang="zh-CN" altLang="en-US"/>
            </a:br>
            <a:endParaRPr kumimoji="1" lang="zh-CN" altLang="en-US"/>
          </a:p>
        </p:txBody>
      </p:sp>
    </p:spTree>
    <p:extLst>
      <p:ext uri="{BB962C8B-B14F-4D97-AF65-F5344CB8AC3E}">
        <p14:creationId xmlns:p14="http://schemas.microsoft.com/office/powerpoint/2010/main" val="36304055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61B377-3C1B-4361-8329-7DF423D25184}"/>
              </a:ext>
            </a:extLst>
          </p:cNvPr>
          <p:cNvSpPr>
            <a:spLocks noGrp="1"/>
          </p:cNvSpPr>
          <p:nvPr>
            <p:ph idx="1"/>
          </p:nvPr>
        </p:nvSpPr>
        <p:spPr/>
        <p:txBody>
          <a:bodyPr>
            <a:normAutofit/>
          </a:bodyPr>
          <a:lstStyle/>
          <a:p>
            <a:r>
              <a:rPr lang="zh-CN" altLang="en-US" sz="7200" b="1" dirty="0"/>
              <a:t>感谢聆听</a:t>
            </a:r>
            <a:endParaRPr lang="en-US" altLang="zh-CN" sz="7200" b="1" dirty="0"/>
          </a:p>
          <a:p>
            <a:endParaRPr lang="en-US" altLang="zh-CN" sz="3600" b="1" dirty="0"/>
          </a:p>
          <a:p>
            <a:r>
              <a:rPr lang="zh-CN" altLang="en-US" sz="3600" b="1" dirty="0"/>
              <a:t>刘新</a:t>
            </a:r>
          </a:p>
        </p:txBody>
      </p:sp>
    </p:spTree>
    <p:extLst>
      <p:ext uri="{BB962C8B-B14F-4D97-AF65-F5344CB8AC3E}">
        <p14:creationId xmlns:p14="http://schemas.microsoft.com/office/powerpoint/2010/main" val="217313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3592" y="907112"/>
            <a:ext cx="11011092" cy="1477328"/>
          </a:xfrm>
          <a:prstGeom prst="rect">
            <a:avLst/>
          </a:prstGeom>
          <a:noFill/>
        </p:spPr>
        <p:txBody>
          <a:bodyPr wrap="square" rtlCol="0">
            <a:spAutoFit/>
          </a:bodyPr>
          <a:lstStyle/>
          <a:p>
            <a:r>
              <a:rPr lang="en-US" altLang="zh-CN"/>
              <a:t>api</a:t>
            </a:r>
            <a:r>
              <a:rPr lang="zh-CN" altLang="en-US"/>
              <a:t>库中 </a:t>
            </a:r>
            <a:r>
              <a:rPr lang="en-US" altLang="zh-CN"/>
              <a:t>product_schoolcourse</a:t>
            </a:r>
            <a:r>
              <a:rPr lang="zh-CN" altLang="en-US"/>
              <a:t>和</a:t>
            </a:r>
            <a:r>
              <a:rPr lang="en-US" altLang="zh-CN"/>
              <a:t>product_course_system_level</a:t>
            </a:r>
            <a:r>
              <a:rPr lang="zh-CN" altLang="en-US"/>
              <a:t>，</a:t>
            </a:r>
            <a:r>
              <a:rPr lang="en-US" altLang="zh-CN"/>
              <a:t>product_school_group_property</a:t>
            </a:r>
            <a:r>
              <a:rPr lang="zh-CN" altLang="en-US"/>
              <a:t>表经常有重复数据和死锁异常错误出现，导致学校课程产品数据在课程产品库和设班排课库中数据不一致。因为这种现象不常见一开始没有引起重视，每次碰到异常数据都是人工处理</a:t>
            </a:r>
            <a:r>
              <a:rPr lang="en-US" altLang="zh-CN"/>
              <a:t>,</a:t>
            </a:r>
            <a:r>
              <a:rPr lang="zh-CN" altLang="en-US"/>
              <a:t>重新同步学校课程产品数据或者发版</a:t>
            </a:r>
            <a:r>
              <a:rPr lang="en-US" altLang="zh-CN"/>
              <a:t>sql</a:t>
            </a:r>
            <a:r>
              <a:rPr lang="zh-CN" altLang="en-US"/>
              <a:t>处理异常数据。随着处理的次数增多，并且有别的系统也受到影响，所以这个问题必须解决掉。</a:t>
            </a:r>
            <a:endParaRPr lang="en-US" altLang="zh-CN"/>
          </a:p>
          <a:p>
            <a:endParaRPr lang="en-US" altLang="zh-CN"/>
          </a:p>
        </p:txBody>
      </p:sp>
      <p:sp>
        <p:nvSpPr>
          <p:cNvPr id="12" name="矩形 11">
            <a:extLst>
              <a:ext uri="{FF2B5EF4-FFF2-40B4-BE49-F238E27FC236}">
                <a16:creationId xmlns:a16="http://schemas.microsoft.com/office/drawing/2014/main" id="{A8A71DD4-C375-444D-9BA6-196D7418FEF8}"/>
              </a:ext>
            </a:extLst>
          </p:cNvPr>
          <p:cNvSpPr/>
          <p:nvPr/>
        </p:nvSpPr>
        <p:spPr>
          <a:xfrm>
            <a:off x="10228712" y="5155154"/>
            <a:ext cx="1025972" cy="584775"/>
          </a:xfrm>
          <a:prstGeom prst="rect">
            <a:avLst/>
          </a:prstGeom>
        </p:spPr>
        <p:txBody>
          <a:bodyPr wrap="square">
            <a:spAutoFit/>
          </a:bodyPr>
          <a:lstStyle/>
          <a:p>
            <a:endParaRPr lang="en-US" altLang="zh-CN" sz="3200"/>
          </a:p>
        </p:txBody>
      </p:sp>
      <p:sp>
        <p:nvSpPr>
          <p:cNvPr id="18" name="椭圆 17">
            <a:extLst>
              <a:ext uri="{FF2B5EF4-FFF2-40B4-BE49-F238E27FC236}">
                <a16:creationId xmlns:a16="http://schemas.microsoft.com/office/drawing/2014/main" id="{6D09EC12-5157-A547-A0CF-E15E5799E752}"/>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68613361-C13B-1742-9BC6-FFA009EA327F}"/>
              </a:ext>
            </a:extLst>
          </p:cNvPr>
          <p:cNvSpPr txBox="1"/>
          <p:nvPr/>
        </p:nvSpPr>
        <p:spPr>
          <a:xfrm>
            <a:off x="993505" y="276066"/>
            <a:ext cx="1005403"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问题</a:t>
            </a:r>
          </a:p>
        </p:txBody>
      </p:sp>
      <p:grpSp>
        <p:nvGrpSpPr>
          <p:cNvPr id="20" name="组合 19">
            <a:extLst>
              <a:ext uri="{FF2B5EF4-FFF2-40B4-BE49-F238E27FC236}">
                <a16:creationId xmlns:a16="http://schemas.microsoft.com/office/drawing/2014/main" id="{C5269AE5-3C01-8E4A-9D75-DD3268CD1A0C}"/>
              </a:ext>
            </a:extLst>
          </p:cNvPr>
          <p:cNvGrpSpPr/>
          <p:nvPr/>
        </p:nvGrpSpPr>
        <p:grpSpPr>
          <a:xfrm>
            <a:off x="1394784" y="2107606"/>
            <a:ext cx="4039804" cy="4039804"/>
            <a:chOff x="1269667" y="1823914"/>
            <a:chExt cx="4093043" cy="4093043"/>
          </a:xfrm>
        </p:grpSpPr>
        <p:sp>
          <p:nvSpPr>
            <p:cNvPr id="21" name="椭圆 20">
              <a:extLst>
                <a:ext uri="{FF2B5EF4-FFF2-40B4-BE49-F238E27FC236}">
                  <a16:creationId xmlns:a16="http://schemas.microsoft.com/office/drawing/2014/main" id="{0EE62F0E-A5D7-8F4E-A662-7F1B938AEC30}"/>
                </a:ext>
              </a:extLst>
            </p:cNvPr>
            <p:cNvSpPr/>
            <p:nvPr/>
          </p:nvSpPr>
          <p:spPr>
            <a:xfrm>
              <a:off x="1269667" y="1823914"/>
              <a:ext cx="4093043" cy="4093043"/>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F06674C6-1518-104C-B549-E9B27A861AA9}"/>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Freeform 45">
            <a:extLst>
              <a:ext uri="{FF2B5EF4-FFF2-40B4-BE49-F238E27FC236}">
                <a16:creationId xmlns:a16="http://schemas.microsoft.com/office/drawing/2014/main" id="{554AB42C-8BC8-A541-AAA9-2BBF126E3A56}"/>
              </a:ext>
            </a:extLst>
          </p:cNvPr>
          <p:cNvSpPr>
            <a:spLocks noEditPoints="1"/>
          </p:cNvSpPr>
          <p:nvPr/>
        </p:nvSpPr>
        <p:spPr bwMode="auto">
          <a:xfrm>
            <a:off x="6425425" y="2485744"/>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4" name="Freeform 45">
            <a:extLst>
              <a:ext uri="{FF2B5EF4-FFF2-40B4-BE49-F238E27FC236}">
                <a16:creationId xmlns:a16="http://schemas.microsoft.com/office/drawing/2014/main" id="{00D67AB2-2F89-CA46-9AC9-CBC52B3E5E47}"/>
              </a:ext>
            </a:extLst>
          </p:cNvPr>
          <p:cNvSpPr>
            <a:spLocks noEditPoints="1"/>
          </p:cNvSpPr>
          <p:nvPr/>
        </p:nvSpPr>
        <p:spPr bwMode="auto">
          <a:xfrm>
            <a:off x="6425425" y="3569523"/>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5" name="Freeform 45">
            <a:extLst>
              <a:ext uri="{FF2B5EF4-FFF2-40B4-BE49-F238E27FC236}">
                <a16:creationId xmlns:a16="http://schemas.microsoft.com/office/drawing/2014/main" id="{550B2156-2B2F-954A-9B9C-B7ECB004A09B}"/>
              </a:ext>
            </a:extLst>
          </p:cNvPr>
          <p:cNvSpPr>
            <a:spLocks noEditPoints="1"/>
          </p:cNvSpPr>
          <p:nvPr/>
        </p:nvSpPr>
        <p:spPr bwMode="auto">
          <a:xfrm>
            <a:off x="6425425" y="465330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6" name="文本框 25">
            <a:extLst>
              <a:ext uri="{FF2B5EF4-FFF2-40B4-BE49-F238E27FC236}">
                <a16:creationId xmlns:a16="http://schemas.microsoft.com/office/drawing/2014/main" id="{549AE5C7-1852-F347-88C4-E2A9D962C8B1}"/>
              </a:ext>
            </a:extLst>
          </p:cNvPr>
          <p:cNvSpPr txBox="1"/>
          <p:nvPr/>
        </p:nvSpPr>
        <p:spPr>
          <a:xfrm>
            <a:off x="7096349" y="2767543"/>
            <a:ext cx="3755419" cy="3077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1400" dirty="0">
                <a:solidFill>
                  <a:schemeClr val="tx1">
                    <a:lumMod val="75000"/>
                    <a:lumOff val="25000"/>
                  </a:schemeClr>
                </a:solidFill>
                <a:cs typeface="+mn-ea"/>
                <a:sym typeface="+mn-lt"/>
              </a:rPr>
              <a:t>数据库死锁</a:t>
            </a:r>
            <a:endParaRPr lang="en-US" sz="1400" dirty="0">
              <a:solidFill>
                <a:schemeClr val="tx1">
                  <a:lumMod val="75000"/>
                  <a:lumOff val="25000"/>
                </a:schemeClr>
              </a:solidFill>
              <a:cs typeface="+mn-ea"/>
              <a:sym typeface="+mn-lt"/>
            </a:endParaRPr>
          </a:p>
        </p:txBody>
      </p:sp>
      <p:sp>
        <p:nvSpPr>
          <p:cNvPr id="27" name="文本框 26">
            <a:extLst>
              <a:ext uri="{FF2B5EF4-FFF2-40B4-BE49-F238E27FC236}">
                <a16:creationId xmlns:a16="http://schemas.microsoft.com/office/drawing/2014/main" id="{E80F0337-A645-5F4D-B2A0-79FE44A50E88}"/>
              </a:ext>
            </a:extLst>
          </p:cNvPr>
          <p:cNvSpPr txBox="1"/>
          <p:nvPr/>
        </p:nvSpPr>
        <p:spPr>
          <a:xfrm>
            <a:off x="7063965" y="2350348"/>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阶段一</a:t>
            </a:r>
          </a:p>
        </p:txBody>
      </p:sp>
      <p:sp>
        <p:nvSpPr>
          <p:cNvPr id="28" name="文本框 27">
            <a:extLst>
              <a:ext uri="{FF2B5EF4-FFF2-40B4-BE49-F238E27FC236}">
                <a16:creationId xmlns:a16="http://schemas.microsoft.com/office/drawing/2014/main" id="{EB0B6D35-B010-244C-904E-A79DFEB33495}"/>
              </a:ext>
            </a:extLst>
          </p:cNvPr>
          <p:cNvSpPr txBox="1"/>
          <p:nvPr/>
        </p:nvSpPr>
        <p:spPr>
          <a:xfrm>
            <a:off x="7096349" y="3850509"/>
            <a:ext cx="3755419" cy="3077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kumimoji="1" lang="zh-CN" altLang="en-US" sz="1400"/>
              <a:t> </a:t>
            </a:r>
            <a:r>
              <a:rPr kumimoji="1" lang="en-US" altLang="zh-CN" sz="1400"/>
              <a:t>MQ</a:t>
            </a:r>
            <a:r>
              <a:rPr kumimoji="1" lang="zh-CN" altLang="en-US" sz="1400"/>
              <a:t>多次生产消息</a:t>
            </a:r>
          </a:p>
        </p:txBody>
      </p:sp>
      <p:sp>
        <p:nvSpPr>
          <p:cNvPr id="29" name="文本框 28">
            <a:extLst>
              <a:ext uri="{FF2B5EF4-FFF2-40B4-BE49-F238E27FC236}">
                <a16:creationId xmlns:a16="http://schemas.microsoft.com/office/drawing/2014/main" id="{35F45896-D468-BC47-90A4-26DA65EB45A4}"/>
              </a:ext>
            </a:extLst>
          </p:cNvPr>
          <p:cNvSpPr txBox="1"/>
          <p:nvPr/>
        </p:nvSpPr>
        <p:spPr>
          <a:xfrm>
            <a:off x="7063965" y="3433314"/>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阶段二</a:t>
            </a:r>
          </a:p>
        </p:txBody>
      </p:sp>
      <p:sp>
        <p:nvSpPr>
          <p:cNvPr id="30" name="文本框 29">
            <a:extLst>
              <a:ext uri="{FF2B5EF4-FFF2-40B4-BE49-F238E27FC236}">
                <a16:creationId xmlns:a16="http://schemas.microsoft.com/office/drawing/2014/main" id="{1EF5EB5E-BC51-5C4F-8DAB-D7CB5DE9D485}"/>
              </a:ext>
            </a:extLst>
          </p:cNvPr>
          <p:cNvSpPr txBox="1"/>
          <p:nvPr/>
        </p:nvSpPr>
        <p:spPr>
          <a:xfrm>
            <a:off x="7128733" y="4982393"/>
            <a:ext cx="3755419" cy="3077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kumimoji="1" lang="zh-CN" altLang="en-US" sz="1400"/>
              <a:t> </a:t>
            </a:r>
            <a:r>
              <a:rPr kumimoji="1" lang="en-US" altLang="zh-CN" sz="1400"/>
              <a:t>MQ</a:t>
            </a:r>
            <a:r>
              <a:rPr kumimoji="1" lang="zh-CN" altLang="en-US" sz="1400"/>
              <a:t>重复消费消息</a:t>
            </a:r>
          </a:p>
        </p:txBody>
      </p:sp>
      <p:sp>
        <p:nvSpPr>
          <p:cNvPr id="31" name="文本框 30">
            <a:extLst>
              <a:ext uri="{FF2B5EF4-FFF2-40B4-BE49-F238E27FC236}">
                <a16:creationId xmlns:a16="http://schemas.microsoft.com/office/drawing/2014/main" id="{0D1DA609-808E-C542-869D-397ECEF6300F}"/>
              </a:ext>
            </a:extLst>
          </p:cNvPr>
          <p:cNvSpPr txBox="1"/>
          <p:nvPr/>
        </p:nvSpPr>
        <p:spPr>
          <a:xfrm>
            <a:off x="7096349" y="4565198"/>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阶段三</a:t>
            </a:r>
          </a:p>
        </p:txBody>
      </p:sp>
      <p:sp>
        <p:nvSpPr>
          <p:cNvPr id="32" name="文本框 31">
            <a:extLst>
              <a:ext uri="{FF2B5EF4-FFF2-40B4-BE49-F238E27FC236}">
                <a16:creationId xmlns:a16="http://schemas.microsoft.com/office/drawing/2014/main" id="{5ACBE27B-2C06-1443-86A1-C53BD6172955}"/>
              </a:ext>
            </a:extLst>
          </p:cNvPr>
          <p:cNvSpPr txBox="1"/>
          <p:nvPr/>
        </p:nvSpPr>
        <p:spPr>
          <a:xfrm>
            <a:off x="2101662" y="3522095"/>
            <a:ext cx="1314533" cy="107721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3200" dirty="0">
                <a:solidFill>
                  <a:schemeClr val="tx1">
                    <a:lumMod val="75000"/>
                    <a:lumOff val="25000"/>
                  </a:schemeClr>
                </a:solidFill>
                <a:cs typeface="+mn-ea"/>
                <a:sym typeface="+mn-lt"/>
              </a:rPr>
              <a:t>解决步骤</a:t>
            </a:r>
          </a:p>
        </p:txBody>
      </p:sp>
    </p:spTree>
    <p:extLst>
      <p:ext uri="{BB962C8B-B14F-4D97-AF65-F5344CB8AC3E}">
        <p14:creationId xmlns:p14="http://schemas.microsoft.com/office/powerpoint/2010/main" val="739664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A3B85DA-21F2-4547-8B57-6426AEC98603}"/>
              </a:ext>
            </a:extLst>
          </p:cNvPr>
          <p:cNvSpPr/>
          <p:nvPr/>
        </p:nvSpPr>
        <p:spPr>
          <a:xfrm>
            <a:off x="9821300" y="362458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CF718CB4-7796-1C42-88E1-D6CE3A2E3C41}"/>
              </a:ext>
            </a:extLst>
          </p:cNvPr>
          <p:cNvGrpSpPr/>
          <p:nvPr/>
        </p:nvGrpSpPr>
        <p:grpSpPr>
          <a:xfrm>
            <a:off x="1882813" y="2027836"/>
            <a:ext cx="3272128" cy="3272128"/>
            <a:chOff x="1269667" y="1823914"/>
            <a:chExt cx="4093043" cy="4093043"/>
          </a:xfrm>
        </p:grpSpPr>
        <p:sp>
          <p:nvSpPr>
            <p:cNvPr id="9" name="椭圆 8">
              <a:extLst>
                <a:ext uri="{FF2B5EF4-FFF2-40B4-BE49-F238E27FC236}">
                  <a16:creationId xmlns:a16="http://schemas.microsoft.com/office/drawing/2014/main" id="{E31CDF1A-4CC0-A446-B69A-7F70D52E2A8E}"/>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746A699C-057D-174C-B2F2-6B7713A8D018}"/>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a:extLst>
              <a:ext uri="{FF2B5EF4-FFF2-40B4-BE49-F238E27FC236}">
                <a16:creationId xmlns:a16="http://schemas.microsoft.com/office/drawing/2014/main" id="{64201E78-8BC5-6A49-8301-5C8ABDCC3073}"/>
              </a:ext>
            </a:extLst>
          </p:cNvPr>
          <p:cNvSpPr/>
          <p:nvPr/>
        </p:nvSpPr>
        <p:spPr>
          <a:xfrm>
            <a:off x="4646531" y="2959188"/>
            <a:ext cx="4093044" cy="1223412"/>
          </a:xfrm>
          <a:prstGeom prst="rect">
            <a:avLst/>
          </a:prstGeom>
        </p:spPr>
        <p:txBody>
          <a:bodyPr wrap="square" lIns="68580" tIns="34290" rIns="68580" bIns="34290">
            <a:spAutoFit/>
          </a:bodyPr>
          <a:lstStyle/>
          <a:p>
            <a:pPr>
              <a:defRPr/>
            </a:pPr>
            <a:r>
              <a:rPr lang="zh-CN" altLang="en-US" sz="7500" b="1" spc="225" dirty="0">
                <a:solidFill>
                  <a:srgbClr val="292929"/>
                </a:solidFill>
                <a:cs typeface="+mn-ea"/>
                <a:sym typeface="+mn-lt"/>
              </a:rPr>
              <a:t>分析</a:t>
            </a:r>
            <a:endParaRPr sz="7500" b="1" spc="225" dirty="0">
              <a:solidFill>
                <a:srgbClr val="292929"/>
              </a:solidFill>
              <a:cs typeface="+mn-ea"/>
              <a:sym typeface="+mn-lt"/>
            </a:endParaRPr>
          </a:p>
        </p:txBody>
      </p:sp>
      <p:sp>
        <p:nvSpPr>
          <p:cNvPr id="12" name="文本框 11">
            <a:extLst>
              <a:ext uri="{FF2B5EF4-FFF2-40B4-BE49-F238E27FC236}">
                <a16:creationId xmlns:a16="http://schemas.microsoft.com/office/drawing/2014/main" id="{5D566964-F092-AA4B-B472-22C76235B151}"/>
              </a:ext>
            </a:extLst>
          </p:cNvPr>
          <p:cNvSpPr txBox="1"/>
          <p:nvPr/>
        </p:nvSpPr>
        <p:spPr>
          <a:xfrm>
            <a:off x="2037201" y="2959188"/>
            <a:ext cx="1830706" cy="1323439"/>
          </a:xfrm>
          <a:prstGeom prst="rect">
            <a:avLst/>
          </a:prstGeom>
          <a:noFill/>
        </p:spPr>
        <p:txBody>
          <a:bodyPr wrap="square" rtlCol="0">
            <a:spAutoFit/>
          </a:bodyPr>
          <a:lstStyle/>
          <a:p>
            <a:pPr algn="ctr"/>
            <a:r>
              <a:rPr lang="en-US" altLang="zh-CN" sz="8000" dirty="0">
                <a:solidFill>
                  <a:schemeClr val="tx1">
                    <a:lumMod val="75000"/>
                    <a:lumOff val="25000"/>
                  </a:schemeClr>
                </a:solidFill>
                <a:cs typeface="+mn-ea"/>
                <a:sym typeface="+mn-lt"/>
              </a:rPr>
              <a:t>02</a:t>
            </a:r>
          </a:p>
        </p:txBody>
      </p:sp>
    </p:spTree>
    <p:extLst>
      <p:ext uri="{BB962C8B-B14F-4D97-AF65-F5344CB8AC3E}">
        <p14:creationId xmlns:p14="http://schemas.microsoft.com/office/powerpoint/2010/main" val="207807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65203D3-A337-C74F-80A3-2B11A8BDC7D8}"/>
              </a:ext>
            </a:extLst>
          </p:cNvPr>
          <p:cNvPicPr>
            <a:picLocks noChangeAspect="1"/>
          </p:cNvPicPr>
          <p:nvPr/>
        </p:nvPicPr>
        <p:blipFill>
          <a:blip r:embed="rId3"/>
          <a:stretch>
            <a:fillRect/>
          </a:stretch>
        </p:blipFill>
        <p:spPr>
          <a:xfrm>
            <a:off x="785694" y="2862528"/>
            <a:ext cx="11274866" cy="1582999"/>
          </a:xfrm>
          <a:prstGeom prst="rect">
            <a:avLst/>
          </a:prstGeom>
        </p:spPr>
      </p:pic>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12" name="文本框 11">
            <a:extLst>
              <a:ext uri="{FF2B5EF4-FFF2-40B4-BE49-F238E27FC236}">
                <a16:creationId xmlns:a16="http://schemas.microsoft.com/office/drawing/2014/main" id="{CF5F1E12-6757-3848-9E4A-C1DCC5A6EE81}"/>
              </a:ext>
            </a:extLst>
          </p:cNvPr>
          <p:cNvSpPr txBox="1"/>
          <p:nvPr/>
        </p:nvSpPr>
        <p:spPr>
          <a:xfrm>
            <a:off x="993505" y="1122669"/>
            <a:ext cx="2169184" cy="369332"/>
          </a:xfrm>
          <a:prstGeom prst="rect">
            <a:avLst/>
          </a:prstGeom>
          <a:noFill/>
        </p:spPr>
        <p:txBody>
          <a:bodyPr wrap="none" rtlCol="0">
            <a:spAutoFit/>
          </a:bodyPr>
          <a:lstStyle/>
          <a:p>
            <a:r>
              <a:rPr kumimoji="1" lang="zh-CN" altLang="en-US"/>
              <a:t>阶段一  数据库死锁</a:t>
            </a:r>
          </a:p>
        </p:txBody>
      </p:sp>
      <p:sp>
        <p:nvSpPr>
          <p:cNvPr id="13" name="文本框 12">
            <a:extLst>
              <a:ext uri="{FF2B5EF4-FFF2-40B4-BE49-F238E27FC236}">
                <a16:creationId xmlns:a16="http://schemas.microsoft.com/office/drawing/2014/main" id="{147627AD-3459-3A48-901E-F2670A2FC98C}"/>
              </a:ext>
            </a:extLst>
          </p:cNvPr>
          <p:cNvSpPr txBox="1"/>
          <p:nvPr/>
        </p:nvSpPr>
        <p:spPr>
          <a:xfrm>
            <a:off x="748786" y="1862084"/>
            <a:ext cx="11311774" cy="830997"/>
          </a:xfrm>
          <a:prstGeom prst="rect">
            <a:avLst/>
          </a:prstGeom>
          <a:noFill/>
        </p:spPr>
        <p:txBody>
          <a:bodyPr wrap="square" rtlCol="0">
            <a:spAutoFit/>
          </a:bodyPr>
          <a:lstStyle/>
          <a:p>
            <a:r>
              <a:rPr lang="en-US" altLang="zh-CN" sz="1600">
                <a:latin typeface="SimHei" panose="02010609060101010101" pitchFamily="49" charset="-122"/>
                <a:ea typeface="SimHei" panose="02010609060101010101" pitchFamily="49" charset="-122"/>
              </a:rPr>
              <a:t>product_school_group_property,product_course_system_level</a:t>
            </a:r>
            <a:r>
              <a:rPr lang="zh-CN" altLang="en-US" sz="1600">
                <a:latin typeface="SimHei" panose="02010609060101010101" pitchFamily="49" charset="-122"/>
                <a:ea typeface="SimHei" panose="02010609060101010101" pitchFamily="49" charset="-122"/>
              </a:rPr>
              <a:t>表经常出现数据库死锁问题</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导致课程产品版本信息与设班排课不一致</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经过对代码的检查和日志分析</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发现出现版本信息不一致的课程产品在设班排课消费</a:t>
            </a:r>
            <a:r>
              <a:rPr lang="en-US" altLang="zh-CN" sz="1600">
                <a:latin typeface="SimHei" panose="02010609060101010101" pitchFamily="49" charset="-122"/>
                <a:ea typeface="SimHei" panose="02010609060101010101" pitchFamily="49" charset="-122"/>
              </a:rPr>
              <a:t>MQ</a:t>
            </a:r>
            <a:r>
              <a:rPr lang="zh-CN" altLang="en-US" sz="1600">
                <a:latin typeface="SimHei" panose="02010609060101010101" pitchFamily="49" charset="-122"/>
                <a:ea typeface="SimHei" panose="02010609060101010101" pitchFamily="49" charset="-122"/>
              </a:rPr>
              <a:t>消费的时候都出现数据库死锁的报错</a:t>
            </a:r>
            <a:r>
              <a:rPr lang="en-US" altLang="zh-CN" sz="1600">
                <a:latin typeface="SimHei" panose="02010609060101010101" pitchFamily="49" charset="-122"/>
                <a:ea typeface="SimHei" panose="02010609060101010101" pitchFamily="49" charset="-122"/>
              </a:rPr>
              <a:t>.</a:t>
            </a:r>
            <a:endParaRPr lang="zh-CN" altLang="en-US" sz="160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E0AD577A-1E65-4547-BD07-D197CC3EA6BE}"/>
              </a:ext>
            </a:extLst>
          </p:cNvPr>
          <p:cNvSpPr txBox="1"/>
          <p:nvPr/>
        </p:nvSpPr>
        <p:spPr>
          <a:xfrm>
            <a:off x="669278" y="4953965"/>
            <a:ext cx="11298946" cy="1138773"/>
          </a:xfrm>
          <a:prstGeom prst="rect">
            <a:avLst/>
          </a:prstGeom>
          <a:noFill/>
        </p:spPr>
        <p:txBody>
          <a:bodyPr wrap="square" rtlCol="0">
            <a:spAutoFit/>
          </a:bodyPr>
          <a:lstStyle/>
          <a:p>
            <a:r>
              <a:rPr kumimoji="1" lang="zh-CN" altLang="en-US"/>
              <a:t>问题分析</a:t>
            </a:r>
            <a:r>
              <a:rPr kumimoji="1" lang="en-US" altLang="zh-CN"/>
              <a:t>:</a:t>
            </a:r>
          </a:p>
          <a:p>
            <a:endParaRPr kumimoji="1" lang="en-US" altLang="zh-CN"/>
          </a:p>
          <a:p>
            <a:r>
              <a:rPr lang="zh-CN" altLang="en-US" sz="1600">
                <a:latin typeface="SimHei" panose="02010609060101010101" pitchFamily="49" charset="-122"/>
                <a:ea typeface="SimHei" panose="02010609060101010101" pitchFamily="49" charset="-122"/>
              </a:rPr>
              <a:t>经过对代码的分析发现</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设班排课在</a:t>
            </a:r>
            <a:r>
              <a:rPr lang="en-US" altLang="zh-CN" sz="1600">
                <a:latin typeface="SimHei" panose="02010609060101010101" pitchFamily="49" charset="-122"/>
                <a:ea typeface="SimHei" panose="02010609060101010101" pitchFamily="49" charset="-122"/>
              </a:rPr>
              <a:t>MQ</a:t>
            </a:r>
            <a:r>
              <a:rPr lang="zh-CN" altLang="en-US" sz="1600">
                <a:latin typeface="SimHei" panose="02010609060101010101" pitchFamily="49" charset="-122"/>
                <a:ea typeface="SimHei" panose="02010609060101010101" pitchFamily="49" charset="-122"/>
              </a:rPr>
              <a:t>消费课程产品时是先删除后添加，当要删除的数据不存在时，就会有几率出现间隙锁的异常。</a:t>
            </a:r>
            <a:endParaRPr kumimoji="1" lang="en-US" altLang="zh-CN" sz="1600">
              <a:latin typeface="SimHei" panose="02010609060101010101" pitchFamily="49" charset="-122"/>
              <a:ea typeface="SimHei" panose="02010609060101010101" pitchFamily="49" charset="-122"/>
            </a:endParaRPr>
          </a:p>
        </p:txBody>
      </p:sp>
      <p:sp>
        <p:nvSpPr>
          <p:cNvPr id="18" name="椭圆 17">
            <a:extLst>
              <a:ext uri="{FF2B5EF4-FFF2-40B4-BE49-F238E27FC236}">
                <a16:creationId xmlns:a16="http://schemas.microsoft.com/office/drawing/2014/main" id="{8ECEECA3-99C3-0544-8B16-CF1994FB3076}"/>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FDE24C1A-15CE-6C43-B6AC-08AEE8A83676}"/>
              </a:ext>
            </a:extLst>
          </p:cNvPr>
          <p:cNvSpPr txBox="1"/>
          <p:nvPr/>
        </p:nvSpPr>
        <p:spPr>
          <a:xfrm>
            <a:off x="993505" y="276066"/>
            <a:ext cx="1005403" cy="584775"/>
          </a:xfrm>
          <a:prstGeom prst="rect">
            <a:avLst/>
          </a:prstGeom>
          <a:noFill/>
        </p:spPr>
        <p:txBody>
          <a:bodyPr wrap="none" rtlCol="0">
            <a:spAutoFit/>
          </a:bodyPr>
          <a:lstStyle/>
          <a:p>
            <a:r>
              <a:rPr lang="zh-CN" altLang="en-US" sz="3200"/>
              <a:t>分析</a:t>
            </a:r>
            <a:endParaRPr lang="en-US" altLang="zh-CN" sz="3200"/>
          </a:p>
        </p:txBody>
      </p:sp>
      <p:grpSp>
        <p:nvGrpSpPr>
          <p:cNvPr id="9" name="组合 8">
            <a:extLst>
              <a:ext uri="{FF2B5EF4-FFF2-40B4-BE49-F238E27FC236}">
                <a16:creationId xmlns:a16="http://schemas.microsoft.com/office/drawing/2014/main" id="{93FBDFA0-473D-DA4E-97DA-06DACBC5E803}"/>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E70D5972-98F1-4C45-AB9B-B01AAA36620E}"/>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8C53142A-4FA7-6348-A419-F3E5235D0C32}"/>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58960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84E70ABF-1164-FE48-B31B-69770302D789}"/>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文本框 16">
            <a:extLst>
              <a:ext uri="{FF2B5EF4-FFF2-40B4-BE49-F238E27FC236}">
                <a16:creationId xmlns:a16="http://schemas.microsoft.com/office/drawing/2014/main" id="{84D1D1FA-57F9-0449-8894-8937267213CA}"/>
              </a:ext>
            </a:extLst>
          </p:cNvPr>
          <p:cNvSpPr txBox="1"/>
          <p:nvPr/>
        </p:nvSpPr>
        <p:spPr>
          <a:xfrm>
            <a:off x="993505" y="276066"/>
            <a:ext cx="1005403"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分析</a:t>
            </a:r>
          </a:p>
        </p:txBody>
      </p:sp>
      <p:sp>
        <p:nvSpPr>
          <p:cNvPr id="19" name="Freeform 45">
            <a:extLst>
              <a:ext uri="{FF2B5EF4-FFF2-40B4-BE49-F238E27FC236}">
                <a16:creationId xmlns:a16="http://schemas.microsoft.com/office/drawing/2014/main" id="{B6A3EC51-59D1-7648-A547-A28D14F76F9E}"/>
              </a:ext>
            </a:extLst>
          </p:cNvPr>
          <p:cNvSpPr>
            <a:spLocks noEditPoints="1"/>
          </p:cNvSpPr>
          <p:nvPr/>
        </p:nvSpPr>
        <p:spPr bwMode="auto">
          <a:xfrm>
            <a:off x="851338" y="128542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0" name="Freeform 45">
            <a:extLst>
              <a:ext uri="{FF2B5EF4-FFF2-40B4-BE49-F238E27FC236}">
                <a16:creationId xmlns:a16="http://schemas.microsoft.com/office/drawing/2014/main" id="{62E81EF1-AE6D-8342-9911-EEED0F34D267}"/>
              </a:ext>
            </a:extLst>
          </p:cNvPr>
          <p:cNvSpPr>
            <a:spLocks noEditPoints="1"/>
          </p:cNvSpPr>
          <p:nvPr/>
        </p:nvSpPr>
        <p:spPr bwMode="auto">
          <a:xfrm>
            <a:off x="851338" y="2127010"/>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1" name="Freeform 45">
            <a:extLst>
              <a:ext uri="{FF2B5EF4-FFF2-40B4-BE49-F238E27FC236}">
                <a16:creationId xmlns:a16="http://schemas.microsoft.com/office/drawing/2014/main" id="{717E3C1B-37D0-5C4D-9AF3-6B26D062C596}"/>
              </a:ext>
            </a:extLst>
          </p:cNvPr>
          <p:cNvSpPr>
            <a:spLocks noEditPoints="1"/>
          </p:cNvSpPr>
          <p:nvPr/>
        </p:nvSpPr>
        <p:spPr bwMode="auto">
          <a:xfrm>
            <a:off x="851338" y="4960028"/>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2" name="文本框 21">
            <a:extLst>
              <a:ext uri="{FF2B5EF4-FFF2-40B4-BE49-F238E27FC236}">
                <a16:creationId xmlns:a16="http://schemas.microsoft.com/office/drawing/2014/main" id="{854975E5-316E-6842-92A8-90D619E4AAD9}"/>
              </a:ext>
            </a:extLst>
          </p:cNvPr>
          <p:cNvSpPr txBox="1"/>
          <p:nvPr/>
        </p:nvSpPr>
        <p:spPr>
          <a:xfrm>
            <a:off x="1522262" y="1674056"/>
            <a:ext cx="3755419" cy="27699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200">
                <a:latin typeface="SimHei" panose="02010609060101010101" pitchFamily="49" charset="-122"/>
                <a:ea typeface="SimHei" panose="02010609060101010101" pitchFamily="49" charset="-122"/>
              </a:rPr>
              <a:t>间隙锁是一个在索引记录之间的间隙上的锁。</a:t>
            </a:r>
          </a:p>
        </p:txBody>
      </p:sp>
      <p:sp>
        <p:nvSpPr>
          <p:cNvPr id="23" name="文本框 22">
            <a:extLst>
              <a:ext uri="{FF2B5EF4-FFF2-40B4-BE49-F238E27FC236}">
                <a16:creationId xmlns:a16="http://schemas.microsoft.com/office/drawing/2014/main" id="{9267E858-C376-A14B-B398-AD0203EDFABE}"/>
              </a:ext>
            </a:extLst>
          </p:cNvPr>
          <p:cNvSpPr txBox="1"/>
          <p:nvPr/>
        </p:nvSpPr>
        <p:spPr>
          <a:xfrm>
            <a:off x="1489878" y="1150025"/>
            <a:ext cx="4222222"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a:solidFill>
                  <a:schemeClr val="tx1">
                    <a:lumMod val="75000"/>
                    <a:lumOff val="25000"/>
                  </a:schemeClr>
                </a:solidFill>
                <a:cs typeface="+mn-ea"/>
              </a:rPr>
              <a:t>间隙锁是什么</a:t>
            </a:r>
          </a:p>
        </p:txBody>
      </p:sp>
      <p:sp>
        <p:nvSpPr>
          <p:cNvPr id="24" name="文本框 23">
            <a:extLst>
              <a:ext uri="{FF2B5EF4-FFF2-40B4-BE49-F238E27FC236}">
                <a16:creationId xmlns:a16="http://schemas.microsoft.com/office/drawing/2014/main" id="{A9458712-54FB-3E4B-88DB-F495EA4BFD3E}"/>
              </a:ext>
            </a:extLst>
          </p:cNvPr>
          <p:cNvSpPr txBox="1"/>
          <p:nvPr/>
        </p:nvSpPr>
        <p:spPr>
          <a:xfrm>
            <a:off x="1522262" y="2451176"/>
            <a:ext cx="4779386" cy="246221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间隙锁的出现主要集中在同一个事务中先</a:t>
            </a:r>
            <a:r>
              <a:rPr 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delete</a:t>
            </a:r>
            <a:r>
              <a:rPr lang="zh-CN" alt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后 </a:t>
            </a:r>
            <a:r>
              <a:rPr 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insert</a:t>
            </a:r>
            <a:r>
              <a:rPr lang="zh-CN" alt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的情况下，当我们通过一个参数去删除一条记录的时候， 如果参数在数据库中存在，那么这个时候产生的是普通行锁，锁住这个记录， 然后删除， 然后释放锁。</a:t>
            </a:r>
            <a:r>
              <a:rPr lang="en-US" altLang="zh-CN"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a:t>
            </a:r>
            <a:r>
              <a:rPr lang="zh-CN" alt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正常情况</a:t>
            </a:r>
            <a:r>
              <a:rPr lang="en-US" altLang="zh-CN"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a:t>
            </a:r>
          </a:p>
          <a:p>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如果这条记录不存在</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非正常情况</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，问题就来了， 数据库会扫描索引，发现这个记录不存在， 这个时候的</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delete</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语句获取到的就是一个间隙锁，然后数据库会向左扫描扫到第一个比给定参数小的值，向右扫描扫描到第一个比给定参数大的值， 然后以此为界，构建一个区间， 锁住整个区间内的数据， 一个特别容易出现死锁的间隙锁诞生了。</a:t>
            </a:r>
          </a:p>
        </p:txBody>
      </p:sp>
      <p:sp>
        <p:nvSpPr>
          <p:cNvPr id="25" name="文本框 24">
            <a:extLst>
              <a:ext uri="{FF2B5EF4-FFF2-40B4-BE49-F238E27FC236}">
                <a16:creationId xmlns:a16="http://schemas.microsoft.com/office/drawing/2014/main" id="{7A16D689-859F-9B41-88EB-38FCA3EF549F}"/>
              </a:ext>
            </a:extLst>
          </p:cNvPr>
          <p:cNvSpPr txBox="1"/>
          <p:nvPr/>
        </p:nvSpPr>
        <p:spPr>
          <a:xfrm>
            <a:off x="1489878" y="1990801"/>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如何产生</a:t>
            </a:r>
          </a:p>
        </p:txBody>
      </p:sp>
      <p:sp>
        <p:nvSpPr>
          <p:cNvPr id="26" name="文本框 25">
            <a:extLst>
              <a:ext uri="{FF2B5EF4-FFF2-40B4-BE49-F238E27FC236}">
                <a16:creationId xmlns:a16="http://schemas.microsoft.com/office/drawing/2014/main" id="{E861B670-A415-BA47-AD96-26020A6B4C37}"/>
              </a:ext>
            </a:extLst>
          </p:cNvPr>
          <p:cNvSpPr txBox="1"/>
          <p:nvPr/>
        </p:nvSpPr>
        <p:spPr>
          <a:xfrm>
            <a:off x="1522262" y="5365487"/>
            <a:ext cx="4658201" cy="69249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300"/>
              <a:t>在进行删除的时候</a:t>
            </a:r>
            <a:r>
              <a:rPr lang="en-US" altLang="zh-CN" sz="1300"/>
              <a:t>,</a:t>
            </a:r>
            <a:r>
              <a:rPr lang="zh-CN" altLang="en-US" sz="1300"/>
              <a:t>最好先查询数据</a:t>
            </a:r>
            <a:r>
              <a:rPr lang="en-US" altLang="zh-CN" sz="1300"/>
              <a:t>,</a:t>
            </a:r>
            <a:r>
              <a:rPr lang="zh-CN" altLang="en-US" sz="1300"/>
              <a:t>如果有就删除</a:t>
            </a:r>
            <a:r>
              <a:rPr lang="en-US" altLang="zh-CN" sz="1300"/>
              <a:t>,</a:t>
            </a:r>
            <a:r>
              <a:rPr lang="zh-CN" altLang="en-US" sz="1300"/>
              <a:t>没有就不删除</a:t>
            </a:r>
            <a:r>
              <a:rPr lang="en-US" altLang="zh-CN" sz="1300"/>
              <a:t>,</a:t>
            </a:r>
            <a:r>
              <a:rPr lang="zh-CN" altLang="en-US" sz="1300"/>
              <a:t>这样就避免了间隙锁，同时也要根据索引去删除数据，避免锁表。</a:t>
            </a:r>
            <a:r>
              <a:rPr lang="en-US" altLang="zh-CN" sz="1300"/>
              <a:t> </a:t>
            </a:r>
            <a:endParaRPr kumimoji="1" lang="zh-CN" altLang="en-US" sz="1300"/>
          </a:p>
        </p:txBody>
      </p:sp>
      <p:sp>
        <p:nvSpPr>
          <p:cNvPr id="27" name="文本框 26">
            <a:extLst>
              <a:ext uri="{FF2B5EF4-FFF2-40B4-BE49-F238E27FC236}">
                <a16:creationId xmlns:a16="http://schemas.microsoft.com/office/drawing/2014/main" id="{50185DEB-7037-8A41-8A85-8D08F4F3D5E8}"/>
              </a:ext>
            </a:extLst>
          </p:cNvPr>
          <p:cNvSpPr txBox="1"/>
          <p:nvPr/>
        </p:nvSpPr>
        <p:spPr>
          <a:xfrm>
            <a:off x="1522262" y="4871925"/>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怎么解决</a:t>
            </a:r>
          </a:p>
        </p:txBody>
      </p:sp>
      <p:pic>
        <p:nvPicPr>
          <p:cNvPr id="28" name="图片 27">
            <a:extLst>
              <a:ext uri="{FF2B5EF4-FFF2-40B4-BE49-F238E27FC236}">
                <a16:creationId xmlns:a16="http://schemas.microsoft.com/office/drawing/2014/main" id="{97C63B5D-ED8E-5C49-A445-BE611B913343}"/>
              </a:ext>
            </a:extLst>
          </p:cNvPr>
          <p:cNvPicPr>
            <a:picLocks noChangeAspect="1"/>
          </p:cNvPicPr>
          <p:nvPr/>
        </p:nvPicPr>
        <p:blipFill>
          <a:blip r:embed="rId2"/>
          <a:stretch>
            <a:fillRect/>
          </a:stretch>
        </p:blipFill>
        <p:spPr>
          <a:xfrm>
            <a:off x="6995711" y="1534428"/>
            <a:ext cx="4924540" cy="3961147"/>
          </a:xfrm>
          <a:prstGeom prst="rect">
            <a:avLst/>
          </a:prstGeom>
        </p:spPr>
      </p:pic>
    </p:spTree>
    <p:extLst>
      <p:ext uri="{BB962C8B-B14F-4D97-AF65-F5344CB8AC3E}">
        <p14:creationId xmlns:p14="http://schemas.microsoft.com/office/powerpoint/2010/main" val="3560260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13" name="文本框 12">
            <a:extLst>
              <a:ext uri="{FF2B5EF4-FFF2-40B4-BE49-F238E27FC236}">
                <a16:creationId xmlns:a16="http://schemas.microsoft.com/office/drawing/2014/main" id="{147627AD-3459-3A48-901E-F2670A2FC98C}"/>
              </a:ext>
            </a:extLst>
          </p:cNvPr>
          <p:cNvSpPr txBox="1"/>
          <p:nvPr/>
        </p:nvSpPr>
        <p:spPr>
          <a:xfrm>
            <a:off x="993505" y="1753829"/>
            <a:ext cx="11311774" cy="1908215"/>
          </a:xfrm>
          <a:prstGeom prst="rect">
            <a:avLst/>
          </a:prstGeom>
          <a:noFill/>
        </p:spPr>
        <p:txBody>
          <a:bodyPr wrap="square" rtlCol="0">
            <a:spAutoFit/>
          </a:bodyPr>
          <a:lstStyle/>
          <a:p>
            <a:endParaRPr kumimoji="1" lang="en-US" altLang="zh-CN"/>
          </a:p>
          <a:p>
            <a:r>
              <a:rPr kumimoji="1" lang="zh-CN" altLang="en-US"/>
              <a:t>问题分析</a:t>
            </a:r>
            <a:r>
              <a:rPr kumimoji="1" lang="en-US" altLang="zh-CN"/>
              <a:t>:</a:t>
            </a:r>
          </a:p>
          <a:p>
            <a:endParaRPr lang="en-US" altLang="zh-CN"/>
          </a:p>
          <a:p>
            <a:r>
              <a:rPr lang="zh-CN" altLang="en-US" sz="1600">
                <a:latin typeface="SimHei" panose="02010609060101010101" pitchFamily="49" charset="-122"/>
                <a:ea typeface="SimHei" panose="02010609060101010101" pitchFamily="49" charset="-122"/>
              </a:rPr>
              <a:t>死锁问题解决了</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但是</a:t>
            </a:r>
            <a:r>
              <a:rPr lang="en-US" altLang="zh-CN" sz="1600" b="1">
                <a:latin typeface="SimHei" panose="02010609060101010101" pitchFamily="49" charset="-122"/>
                <a:ea typeface="SimHei" panose="02010609060101010101" pitchFamily="49" charset="-122"/>
              </a:rPr>
              <a:t>product_schoolcourse</a:t>
            </a:r>
            <a:r>
              <a:rPr lang="zh-CN" altLang="en-US" sz="1600" b="1">
                <a:latin typeface="SimHei" panose="02010609060101010101" pitchFamily="49" charset="-122"/>
                <a:ea typeface="SimHei" panose="02010609060101010101" pitchFamily="49" charset="-122"/>
              </a:rPr>
              <a:t>和</a:t>
            </a:r>
            <a:r>
              <a:rPr lang="en-US" altLang="zh-CN" sz="1600" b="1">
                <a:latin typeface="SimHei" panose="02010609060101010101" pitchFamily="49" charset="-122"/>
                <a:ea typeface="SimHei" panose="02010609060101010101" pitchFamily="49" charset="-122"/>
              </a:rPr>
              <a:t>product_course_system_level</a:t>
            </a:r>
            <a:r>
              <a:rPr lang="zh-CN" altLang="en-US" sz="1600" b="1">
                <a:latin typeface="SimHei" panose="02010609060101010101" pitchFamily="49" charset="-122"/>
                <a:ea typeface="SimHei" panose="02010609060101010101" pitchFamily="49" charset="-122"/>
              </a:rPr>
              <a:t>表</a:t>
            </a:r>
            <a:r>
              <a:rPr lang="zh-CN" altLang="en-US" sz="1600">
                <a:latin typeface="SimHei" panose="02010609060101010101" pitchFamily="49" charset="-122"/>
                <a:ea typeface="SimHei" panose="02010609060101010101" pitchFamily="49" charset="-122"/>
              </a:rPr>
              <a:t>还是有重复数据出现，通过观察打印的日志发现，几乎在同一时间课程产品生产了两条消息，全部被设班排课消费，这造成了一种并发的现象。设班排课在处理数据时采用先查询，如果有数据就</a:t>
            </a:r>
            <a:r>
              <a:rPr lang="en-US" altLang="zh-CN" sz="1600">
                <a:latin typeface="SimHei" panose="02010609060101010101" pitchFamily="49" charset="-122"/>
                <a:ea typeface="SimHei" panose="02010609060101010101" pitchFamily="49" charset="-122"/>
              </a:rPr>
              <a:t>update</a:t>
            </a:r>
            <a:r>
              <a:rPr lang="zh-CN" altLang="en-US" sz="1600">
                <a:latin typeface="SimHei" panose="02010609060101010101" pitchFamily="49" charset="-122"/>
                <a:ea typeface="SimHei" panose="02010609060101010101" pitchFamily="49" charset="-122"/>
              </a:rPr>
              <a:t>没有就</a:t>
            </a:r>
            <a:r>
              <a:rPr lang="en-US" altLang="zh-CN" sz="1600">
                <a:latin typeface="SimHei" panose="02010609060101010101" pitchFamily="49" charset="-122"/>
                <a:ea typeface="SimHei" panose="02010609060101010101" pitchFamily="49" charset="-122"/>
              </a:rPr>
              <a:t>insert</a:t>
            </a:r>
            <a:r>
              <a:rPr lang="zh-CN" altLang="en-US" sz="1600">
                <a:latin typeface="SimHei" panose="02010609060101010101" pitchFamily="49" charset="-122"/>
                <a:ea typeface="SimHei" panose="02010609060101010101" pitchFamily="49" charset="-122"/>
              </a:rPr>
              <a:t>这种，如果两次请求同时进来</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同时查询数据库中没有这条记录，然后就同时把数据</a:t>
            </a:r>
            <a:r>
              <a:rPr lang="en-US" altLang="zh-CN" sz="1600">
                <a:latin typeface="SimHei" panose="02010609060101010101" pitchFamily="49" charset="-122"/>
                <a:ea typeface="SimHei" panose="02010609060101010101" pitchFamily="49" charset="-122"/>
              </a:rPr>
              <a:t>insert</a:t>
            </a:r>
            <a:r>
              <a:rPr lang="zh-CN" altLang="en-US" sz="1600">
                <a:latin typeface="SimHei" panose="02010609060101010101" pitchFamily="49" charset="-122"/>
                <a:ea typeface="SimHei" panose="02010609060101010101" pitchFamily="49" charset="-122"/>
              </a:rPr>
              <a:t>到库中，这样就出现了重复数据。</a:t>
            </a:r>
          </a:p>
        </p:txBody>
      </p:sp>
      <p:sp>
        <p:nvSpPr>
          <p:cNvPr id="17" name="文本框 16">
            <a:extLst>
              <a:ext uri="{FF2B5EF4-FFF2-40B4-BE49-F238E27FC236}">
                <a16:creationId xmlns:a16="http://schemas.microsoft.com/office/drawing/2014/main" id="{E0AD577A-1E65-4547-BD07-D197CC3EA6BE}"/>
              </a:ext>
            </a:extLst>
          </p:cNvPr>
          <p:cNvSpPr txBox="1"/>
          <p:nvPr/>
        </p:nvSpPr>
        <p:spPr>
          <a:xfrm>
            <a:off x="993505" y="4238803"/>
            <a:ext cx="11298946" cy="923330"/>
          </a:xfrm>
          <a:prstGeom prst="rect">
            <a:avLst/>
          </a:prstGeom>
          <a:noFill/>
        </p:spPr>
        <p:txBody>
          <a:bodyPr wrap="square" rtlCol="0">
            <a:spAutoFit/>
          </a:bodyPr>
          <a:lstStyle/>
          <a:p>
            <a:r>
              <a:rPr kumimoji="1" lang="zh-CN" altLang="en-US"/>
              <a:t>问题解决</a:t>
            </a:r>
            <a:r>
              <a:rPr kumimoji="1" lang="en-US" altLang="zh-CN"/>
              <a:t>:</a:t>
            </a:r>
          </a:p>
          <a:p>
            <a:endParaRPr kumimoji="1" lang="en-US" altLang="zh-CN"/>
          </a:p>
          <a:p>
            <a:r>
              <a:rPr kumimoji="1" lang="zh-CN" altLang="en-US" sz="1600">
                <a:latin typeface="SimHei" panose="02010609060101010101" pitchFamily="49" charset="-122"/>
                <a:ea typeface="SimHei" panose="02010609060101010101" pitchFamily="49" charset="-122"/>
              </a:rPr>
              <a:t>张洁老师 在分析代码时发现</a:t>
            </a:r>
            <a:r>
              <a:rPr kumimoji="1" lang="en-US" altLang="zh-CN" sz="1600">
                <a:latin typeface="SimHei" panose="02010609060101010101" pitchFamily="49" charset="-122"/>
                <a:ea typeface="SimHei" panose="02010609060101010101" pitchFamily="49" charset="-122"/>
              </a:rPr>
              <a:t>,</a:t>
            </a:r>
            <a:r>
              <a:rPr kumimoji="1" lang="zh-CN" altLang="en-US" sz="1600">
                <a:latin typeface="SimHei" panose="02010609060101010101" pitchFamily="49" charset="-122"/>
                <a:ea typeface="SimHei" panose="02010609060101010101" pitchFamily="49" charset="-122"/>
              </a:rPr>
              <a:t>课程产品在审核通过后发送了两次</a:t>
            </a:r>
            <a:r>
              <a:rPr kumimoji="1" lang="en-US" altLang="zh-CN" sz="1600">
                <a:latin typeface="SimHei" panose="02010609060101010101" pitchFamily="49" charset="-122"/>
                <a:ea typeface="SimHei" panose="02010609060101010101" pitchFamily="49" charset="-122"/>
              </a:rPr>
              <a:t>MQ</a:t>
            </a:r>
            <a:r>
              <a:rPr kumimoji="1" lang="zh-CN" altLang="en-US" sz="1600">
                <a:latin typeface="SimHei" panose="02010609060101010101" pitchFamily="49" charset="-122"/>
                <a:ea typeface="SimHei" panose="02010609060101010101" pitchFamily="49" charset="-122"/>
              </a:rPr>
              <a:t>消息</a:t>
            </a:r>
            <a:r>
              <a:rPr kumimoji="1" lang="en-US" altLang="zh-CN" sz="1600">
                <a:latin typeface="SimHei" panose="02010609060101010101" pitchFamily="49" charset="-122"/>
                <a:ea typeface="SimHei" panose="02010609060101010101" pitchFamily="49" charset="-122"/>
              </a:rPr>
              <a:t>,</a:t>
            </a:r>
            <a:r>
              <a:rPr kumimoji="1" lang="zh-CN" altLang="en-US" sz="1600">
                <a:latin typeface="SimHei" panose="02010609060101010101" pitchFamily="49" charset="-122"/>
                <a:ea typeface="SimHei" panose="02010609060101010101" pitchFamily="49" charset="-122"/>
              </a:rPr>
              <a:t>修改代码后问题暂时解决</a:t>
            </a:r>
            <a:r>
              <a:rPr kumimoji="1" lang="en-US" altLang="zh-CN" sz="1600">
                <a:latin typeface="SimHei" panose="02010609060101010101" pitchFamily="49" charset="-122"/>
                <a:ea typeface="SimHei" panose="02010609060101010101" pitchFamily="49" charset="-122"/>
              </a:rPr>
              <a:t>.</a:t>
            </a:r>
          </a:p>
        </p:txBody>
      </p:sp>
      <p:sp>
        <p:nvSpPr>
          <p:cNvPr id="25" name="文本框 24">
            <a:extLst>
              <a:ext uri="{FF2B5EF4-FFF2-40B4-BE49-F238E27FC236}">
                <a16:creationId xmlns:a16="http://schemas.microsoft.com/office/drawing/2014/main" id="{9EE75A2D-DC35-2C4D-AB80-8E0F1333A26B}"/>
              </a:ext>
            </a:extLst>
          </p:cNvPr>
          <p:cNvSpPr txBox="1"/>
          <p:nvPr/>
        </p:nvSpPr>
        <p:spPr>
          <a:xfrm>
            <a:off x="993505" y="1122669"/>
            <a:ext cx="2813591" cy="369332"/>
          </a:xfrm>
          <a:prstGeom prst="rect">
            <a:avLst/>
          </a:prstGeom>
          <a:noFill/>
        </p:spPr>
        <p:txBody>
          <a:bodyPr wrap="none" rtlCol="0">
            <a:spAutoFit/>
          </a:bodyPr>
          <a:lstStyle/>
          <a:p>
            <a:r>
              <a:rPr kumimoji="1" lang="zh-CN" altLang="en-US"/>
              <a:t>阶段二  </a:t>
            </a:r>
            <a:r>
              <a:rPr kumimoji="1" lang="en-US" altLang="zh-CN"/>
              <a:t>MQ</a:t>
            </a:r>
            <a:r>
              <a:rPr kumimoji="1" lang="zh-CN" altLang="en-US"/>
              <a:t>多次生产消息</a:t>
            </a:r>
          </a:p>
        </p:txBody>
      </p:sp>
      <p:sp>
        <p:nvSpPr>
          <p:cNvPr id="26" name="椭圆 25">
            <a:extLst>
              <a:ext uri="{FF2B5EF4-FFF2-40B4-BE49-F238E27FC236}">
                <a16:creationId xmlns:a16="http://schemas.microsoft.com/office/drawing/2014/main" id="{5424C2CF-8AA2-E94B-BBD6-790C384D8122}"/>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文本框 26">
            <a:extLst>
              <a:ext uri="{FF2B5EF4-FFF2-40B4-BE49-F238E27FC236}">
                <a16:creationId xmlns:a16="http://schemas.microsoft.com/office/drawing/2014/main" id="{5389C570-A5CF-444E-BE57-289208342C7B}"/>
              </a:ext>
            </a:extLst>
          </p:cNvPr>
          <p:cNvSpPr txBox="1"/>
          <p:nvPr/>
        </p:nvSpPr>
        <p:spPr>
          <a:xfrm>
            <a:off x="993505" y="276066"/>
            <a:ext cx="1005403" cy="584775"/>
          </a:xfrm>
          <a:prstGeom prst="rect">
            <a:avLst/>
          </a:prstGeom>
          <a:noFill/>
        </p:spPr>
        <p:txBody>
          <a:bodyPr wrap="none" rtlCol="0">
            <a:spAutoFit/>
          </a:bodyPr>
          <a:lstStyle/>
          <a:p>
            <a:r>
              <a:rPr lang="zh-CN" altLang="en-US" sz="3200"/>
              <a:t>分析</a:t>
            </a:r>
            <a:endParaRPr lang="en-US" altLang="zh-CN" sz="3200"/>
          </a:p>
        </p:txBody>
      </p:sp>
      <p:grpSp>
        <p:nvGrpSpPr>
          <p:cNvPr id="28" name="组合 27">
            <a:extLst>
              <a:ext uri="{FF2B5EF4-FFF2-40B4-BE49-F238E27FC236}">
                <a16:creationId xmlns:a16="http://schemas.microsoft.com/office/drawing/2014/main" id="{2ABD5ACF-E40D-E44C-949A-DAAE7C147728}"/>
              </a:ext>
            </a:extLst>
          </p:cNvPr>
          <p:cNvGrpSpPr/>
          <p:nvPr/>
        </p:nvGrpSpPr>
        <p:grpSpPr>
          <a:xfrm>
            <a:off x="471278" y="1100572"/>
            <a:ext cx="396000" cy="396000"/>
            <a:chOff x="4267200" y="3009900"/>
            <a:chExt cx="792000" cy="792000"/>
          </a:xfrm>
          <a:solidFill>
            <a:srgbClr val="FFD966"/>
          </a:solidFill>
        </p:grpSpPr>
        <p:sp>
          <p:nvSpPr>
            <p:cNvPr id="29" name="椭圆 28">
              <a:extLst>
                <a:ext uri="{FF2B5EF4-FFF2-40B4-BE49-F238E27FC236}">
                  <a16:creationId xmlns:a16="http://schemas.microsoft.com/office/drawing/2014/main" id="{9EDBCF0E-DF30-AF4B-9AEC-46DF81511B63}"/>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0" name="Freeform 101">
              <a:extLst>
                <a:ext uri="{FF2B5EF4-FFF2-40B4-BE49-F238E27FC236}">
                  <a16:creationId xmlns:a16="http://schemas.microsoft.com/office/drawing/2014/main" id="{98736A2F-B7FB-D04A-A810-6C254EB6E63B}"/>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32081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13" name="文本框 12">
            <a:extLst>
              <a:ext uri="{FF2B5EF4-FFF2-40B4-BE49-F238E27FC236}">
                <a16:creationId xmlns:a16="http://schemas.microsoft.com/office/drawing/2014/main" id="{147627AD-3459-3A48-901E-F2670A2FC98C}"/>
              </a:ext>
            </a:extLst>
          </p:cNvPr>
          <p:cNvSpPr txBox="1"/>
          <p:nvPr/>
        </p:nvSpPr>
        <p:spPr>
          <a:xfrm>
            <a:off x="980677" y="1492001"/>
            <a:ext cx="11311774" cy="3939540"/>
          </a:xfrm>
          <a:prstGeom prst="rect">
            <a:avLst/>
          </a:prstGeom>
          <a:noFill/>
        </p:spPr>
        <p:txBody>
          <a:bodyPr wrap="square" rtlCol="0">
            <a:spAutoFit/>
          </a:bodyPr>
          <a:lstStyle/>
          <a:p>
            <a:endParaRPr kumimoji="1" lang="en-US" altLang="zh-CN"/>
          </a:p>
          <a:p>
            <a:r>
              <a:rPr kumimoji="1" lang="zh-CN" altLang="en-US"/>
              <a:t>问题分析</a:t>
            </a:r>
            <a:r>
              <a:rPr kumimoji="1" lang="en-US" altLang="zh-CN"/>
              <a:t>:</a:t>
            </a:r>
          </a:p>
          <a:p>
            <a:endParaRPr lang="en-US" altLang="zh-CN"/>
          </a:p>
          <a:p>
            <a:r>
              <a:rPr lang="zh-CN" altLang="en-US" sz="1600">
                <a:latin typeface="SimHei" panose="02010609060101010101" pitchFamily="49" charset="-122"/>
                <a:ea typeface="SimHei" panose="02010609060101010101" pitchFamily="49" charset="-122"/>
              </a:rPr>
              <a:t>本以为问题就这样解决了，但是有段时间设班排课机器经常出现连接异常，导致</a:t>
            </a:r>
            <a:r>
              <a:rPr lang="en-US" altLang="zh-CN" sz="1600">
                <a:latin typeface="SimHei" panose="02010609060101010101" pitchFamily="49" charset="-122"/>
                <a:ea typeface="SimHei" panose="02010609060101010101" pitchFamily="49" charset="-122"/>
              </a:rPr>
              <a:t>RabbitMQ</a:t>
            </a:r>
            <a:r>
              <a:rPr lang="zh-CN" altLang="en-US" sz="1600">
                <a:latin typeface="SimHei" panose="02010609060101010101" pitchFamily="49" charset="-122"/>
                <a:ea typeface="SimHei" panose="02010609060101010101" pitchFamily="49" charset="-122"/>
              </a:rPr>
              <a:t>的连接出现中断</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重复消费</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又添加重复数据。</a:t>
            </a:r>
            <a:endParaRPr lang="en-US" altLang="zh-CN" sz="1600">
              <a:latin typeface="SimHei" panose="02010609060101010101" pitchFamily="49" charset="-122"/>
              <a:ea typeface="SimHei" panose="02010609060101010101" pitchFamily="49" charset="-122"/>
            </a:endParaRPr>
          </a:p>
          <a:p>
            <a:endParaRPr lang="en-US" altLang="zh-CN">
              <a:latin typeface="SimHei" panose="02010609060101010101" pitchFamily="49" charset="-122"/>
              <a:ea typeface="SimHei" panose="02010609060101010101" pitchFamily="49" charset="-122"/>
            </a:endParaRPr>
          </a:p>
          <a:p>
            <a:r>
              <a:rPr lang="zh-CN" altLang="en-US" sz="1600">
                <a:latin typeface="SimHei" panose="02010609060101010101" pitchFamily="49" charset="-122"/>
                <a:ea typeface="SimHei" panose="02010609060101010101" pitchFamily="49" charset="-122"/>
              </a:rPr>
              <a:t>详见爱琴老师在</a:t>
            </a:r>
            <a:r>
              <a:rPr lang="en-US" altLang="zh-CN" sz="1600">
                <a:latin typeface="SimHei" panose="02010609060101010101" pitchFamily="49" charset="-122"/>
                <a:ea typeface="SimHei" panose="02010609060101010101" pitchFamily="49" charset="-122"/>
              </a:rPr>
              <a:t>confluence</a:t>
            </a:r>
            <a:r>
              <a:rPr lang="zh-CN" altLang="en-US" sz="1600">
                <a:latin typeface="SimHei" panose="02010609060101010101" pitchFamily="49" charset="-122"/>
                <a:ea typeface="SimHei" panose="02010609060101010101" pitchFamily="49" charset="-122"/>
              </a:rPr>
              <a:t>上的问题分析</a:t>
            </a:r>
            <a:r>
              <a:rPr lang="en-US" altLang="zh-CN" sz="1600">
                <a:latin typeface="SimHei" panose="02010609060101010101" pitchFamily="49" charset="-122"/>
                <a:ea typeface="SimHei" panose="02010609060101010101" pitchFamily="49" charset="-122"/>
                <a:hlinkClick r:id="rId3"/>
              </a:rPr>
              <a:t>1. RabbitMQ</a:t>
            </a:r>
            <a:r>
              <a:rPr lang="zh-CN" altLang="en-US" sz="1600">
                <a:latin typeface="SimHei" panose="02010609060101010101" pitchFamily="49" charset="-122"/>
                <a:ea typeface="SimHei" panose="02010609060101010101" pitchFamily="49" charset="-122"/>
                <a:hlinkClick r:id="rId3"/>
              </a:rPr>
              <a:t>重复消费</a:t>
            </a:r>
            <a:endParaRPr lang="en-US" altLang="zh-CN" sz="1600">
              <a:latin typeface="SimHei" panose="02010609060101010101" pitchFamily="49" charset="-122"/>
              <a:ea typeface="SimHei" panose="02010609060101010101" pitchFamily="49" charset="-122"/>
            </a:endParaRPr>
          </a:p>
          <a:p>
            <a:endParaRPr lang="en-US" altLang="zh-CN" sz="1600">
              <a:latin typeface="SimHei" panose="02010609060101010101" pitchFamily="49" charset="-122"/>
              <a:ea typeface="SimHei" panose="02010609060101010101" pitchFamily="49" charset="-122"/>
            </a:endParaRPr>
          </a:p>
          <a:p>
            <a:r>
              <a:rPr lang="zh-CN" altLang="en-US" sz="1600">
                <a:latin typeface="SimHei" panose="02010609060101010101" pitchFamily="49" charset="-122"/>
                <a:ea typeface="SimHei" panose="02010609060101010101" pitchFamily="49" charset="-122"/>
              </a:rPr>
              <a:t>实际上这个问题就是一个如何保证数据幂等性的问题</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网上有很多种解决这个问题的办法</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比如</a:t>
            </a:r>
            <a:r>
              <a:rPr lang="en-US" altLang="zh-CN" sz="1600">
                <a:latin typeface="SimHei" panose="02010609060101010101" pitchFamily="49" charset="-122"/>
                <a:ea typeface="SimHei" panose="02010609060101010101" pitchFamily="49" charset="-122"/>
              </a:rPr>
              <a:t>:</a:t>
            </a:r>
            <a:endParaRPr lang="zh-CN" altLang="en-US" sz="1600">
              <a:latin typeface="SimHei" panose="02010609060101010101" pitchFamily="49" charset="-122"/>
              <a:ea typeface="SimHei" panose="02010609060101010101" pitchFamily="49" charset="-122"/>
            </a:endParaRPr>
          </a:p>
          <a:p>
            <a:r>
              <a:rPr lang="en-US" altLang="zh-CN" sz="1600">
                <a:latin typeface="SimHei" panose="02010609060101010101" pitchFamily="49" charset="-122"/>
                <a:ea typeface="SimHei" panose="02010609060101010101" pitchFamily="49" charset="-122"/>
              </a:rPr>
              <a:t>1.</a:t>
            </a:r>
            <a:r>
              <a:rPr lang="zh-CN" altLang="en-US" sz="1600">
                <a:latin typeface="SimHei" panose="02010609060101010101" pitchFamily="49" charset="-122"/>
                <a:ea typeface="SimHei" panose="02010609060101010101" pitchFamily="49" charset="-122"/>
              </a:rPr>
              <a:t> 在消费端有一张消息记录表，在插入消息的时候 可以判断消费是否是重复消息</a:t>
            </a:r>
            <a:endParaRPr lang="en-US" altLang="zh-CN" sz="1600">
              <a:latin typeface="SimHei" panose="02010609060101010101" pitchFamily="49" charset="-122"/>
              <a:ea typeface="SimHei" panose="02010609060101010101" pitchFamily="49" charset="-122"/>
            </a:endParaRPr>
          </a:p>
          <a:p>
            <a:r>
              <a:rPr lang="en-US" altLang="zh-CN" sz="1600">
                <a:latin typeface="SimHei" panose="02010609060101010101" pitchFamily="49" charset="-122"/>
                <a:ea typeface="SimHei" panose="02010609060101010101" pitchFamily="49" charset="-122"/>
              </a:rPr>
              <a:t>2.</a:t>
            </a:r>
            <a:r>
              <a:rPr lang="zh-CN" altLang="en-US" sz="1600">
                <a:latin typeface="SimHei" panose="02010609060101010101" pitchFamily="49" charset="-122"/>
                <a:ea typeface="SimHei" panose="02010609060101010101" pitchFamily="49" charset="-122"/>
              </a:rPr>
              <a:t> 在</a:t>
            </a:r>
            <a:r>
              <a:rPr lang="en-US" altLang="zh-CN" sz="1600">
                <a:latin typeface="SimHei" panose="02010609060101010101" pitchFamily="49" charset="-122"/>
                <a:ea typeface="SimHei" panose="02010609060101010101" pitchFamily="49" charset="-122"/>
              </a:rPr>
              <a:t>insert</a:t>
            </a:r>
            <a:r>
              <a:rPr lang="zh-CN" altLang="en-US" sz="1600">
                <a:latin typeface="SimHei" panose="02010609060101010101" pitchFamily="49" charset="-122"/>
                <a:ea typeface="SimHei" panose="02010609060101010101" pitchFamily="49" charset="-122"/>
              </a:rPr>
              <a:t>的那种表中添加唯一主键</a:t>
            </a:r>
            <a:endParaRPr lang="en-US" altLang="zh-CN" sz="1600">
              <a:latin typeface="SimHei" panose="02010609060101010101" pitchFamily="49" charset="-122"/>
              <a:ea typeface="SimHei" panose="02010609060101010101" pitchFamily="49" charset="-122"/>
            </a:endParaRPr>
          </a:p>
          <a:p>
            <a:r>
              <a:rPr lang="en-US" altLang="zh-CN" sz="1600">
                <a:latin typeface="SimHei" panose="02010609060101010101" pitchFamily="49" charset="-122"/>
                <a:ea typeface="SimHei" panose="02010609060101010101" pitchFamily="49" charset="-122"/>
              </a:rPr>
              <a:t>3. MVCC ,</a:t>
            </a:r>
            <a:r>
              <a:rPr lang="zh-CN" altLang="en-US" sz="1600">
                <a:latin typeface="SimHei" panose="02010609060101010101" pitchFamily="49" charset="-122"/>
                <a:ea typeface="SimHei" panose="02010609060101010101" pitchFamily="49" charset="-122"/>
              </a:rPr>
              <a:t>是多版本并发控制，这种方式就是在数据更新的时候需要去比较所持有的数据版本号，版本号不一致的话，操作会失败，这样每个</a:t>
            </a:r>
            <a:r>
              <a:rPr lang="en-US" altLang="zh-CN" sz="1600">
                <a:latin typeface="SimHei" panose="02010609060101010101" pitchFamily="49" charset="-122"/>
                <a:ea typeface="SimHei" panose="02010609060101010101" pitchFamily="49" charset="-122"/>
              </a:rPr>
              <a:t>version </a:t>
            </a:r>
            <a:r>
              <a:rPr lang="zh-CN" altLang="en-US" sz="1600">
                <a:latin typeface="SimHei" panose="02010609060101010101" pitchFamily="49" charset="-122"/>
                <a:ea typeface="SimHei" panose="02010609060101010101" pitchFamily="49" charset="-122"/>
              </a:rPr>
              <a:t>就只有一次执行成功的机会</a:t>
            </a:r>
          </a:p>
          <a:p>
            <a:r>
              <a:rPr lang="en-US" altLang="zh-CN" sz="1600">
                <a:latin typeface="SimHei" panose="02010609060101010101" pitchFamily="49" charset="-122"/>
                <a:ea typeface="SimHei" panose="02010609060101010101" pitchFamily="49" charset="-122"/>
              </a:rPr>
              <a:t>4.</a:t>
            </a:r>
            <a:r>
              <a:rPr lang="zh-CN" altLang="en-US" sz="1600">
                <a:latin typeface="SimHei" panose="02010609060101010101" pitchFamily="49" charset="-122"/>
                <a:ea typeface="SimHei" panose="02010609060101010101" pitchFamily="49" charset="-122"/>
              </a:rPr>
              <a:t> 引入第三方介质</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比如放入</a:t>
            </a:r>
            <a:r>
              <a:rPr lang="en-US" altLang="zh-CN" sz="1600">
                <a:latin typeface="SimHei" panose="02010609060101010101" pitchFamily="49" charset="-122"/>
                <a:ea typeface="SimHei" panose="02010609060101010101" pitchFamily="49" charset="-122"/>
              </a:rPr>
              <a:t>redis</a:t>
            </a:r>
            <a:r>
              <a:rPr lang="zh-CN" altLang="en-US" sz="1600">
                <a:latin typeface="SimHei" panose="02010609060101010101" pitchFamily="49" charset="-122"/>
                <a:ea typeface="SimHei" panose="02010609060101010101" pitchFamily="49" charset="-122"/>
              </a:rPr>
              <a:t>中</a:t>
            </a:r>
            <a:r>
              <a:rPr lang="en-US" altLang="zh-CN" sz="1600">
                <a:latin typeface="SimHei" panose="02010609060101010101" pitchFamily="49" charset="-122"/>
                <a:ea typeface="SimHei" panose="02010609060101010101" pitchFamily="49" charset="-122"/>
              </a:rPr>
              <a:t>....</a:t>
            </a:r>
          </a:p>
          <a:p>
            <a:endParaRPr lang="en-US" altLang="zh-CN"/>
          </a:p>
        </p:txBody>
      </p:sp>
      <p:sp>
        <p:nvSpPr>
          <p:cNvPr id="17" name="文本框 16">
            <a:extLst>
              <a:ext uri="{FF2B5EF4-FFF2-40B4-BE49-F238E27FC236}">
                <a16:creationId xmlns:a16="http://schemas.microsoft.com/office/drawing/2014/main" id="{E0AD577A-1E65-4547-BD07-D197CC3EA6BE}"/>
              </a:ext>
            </a:extLst>
          </p:cNvPr>
          <p:cNvSpPr txBox="1"/>
          <p:nvPr/>
        </p:nvSpPr>
        <p:spPr>
          <a:xfrm>
            <a:off x="993505" y="5385585"/>
            <a:ext cx="11298946" cy="923330"/>
          </a:xfrm>
          <a:prstGeom prst="rect">
            <a:avLst/>
          </a:prstGeom>
          <a:noFill/>
        </p:spPr>
        <p:txBody>
          <a:bodyPr wrap="square" rtlCol="0">
            <a:spAutoFit/>
          </a:bodyPr>
          <a:lstStyle/>
          <a:p>
            <a:r>
              <a:rPr kumimoji="1" lang="zh-CN" altLang="en-US"/>
              <a:t>解决方法</a:t>
            </a:r>
            <a:r>
              <a:rPr kumimoji="1" lang="en-US" altLang="zh-CN"/>
              <a:t>:</a:t>
            </a:r>
          </a:p>
          <a:p>
            <a:endParaRPr kumimoji="1" lang="en-US" altLang="zh-CN"/>
          </a:p>
          <a:p>
            <a:r>
              <a:rPr kumimoji="1" lang="zh-CN" altLang="en-US" sz="1600">
                <a:latin typeface="SimHei" panose="02010609060101010101" pitchFamily="49" charset="-122"/>
                <a:ea typeface="SimHei" panose="02010609060101010101" pitchFamily="49" charset="-122"/>
              </a:rPr>
              <a:t>加入</a:t>
            </a:r>
            <a:r>
              <a:rPr kumimoji="1" lang="en-US" altLang="zh-CN" sz="1600">
                <a:latin typeface="SimHei" panose="02010609060101010101" pitchFamily="49" charset="-122"/>
                <a:ea typeface="SimHei" panose="02010609060101010101" pitchFamily="49" charset="-122"/>
              </a:rPr>
              <a:t>redis</a:t>
            </a:r>
            <a:r>
              <a:rPr kumimoji="1" lang="zh-CN" altLang="en-US" sz="1600">
                <a:latin typeface="SimHei" panose="02010609060101010101" pitchFamily="49" charset="-122"/>
                <a:ea typeface="SimHei" panose="02010609060101010101" pitchFamily="49" charset="-122"/>
              </a:rPr>
              <a:t>锁</a:t>
            </a:r>
            <a:endParaRPr kumimoji="1" lang="en-US" altLang="zh-CN" sz="1600">
              <a:latin typeface="SimHei" panose="02010609060101010101" pitchFamily="49" charset="-122"/>
              <a:ea typeface="SimHei" panose="02010609060101010101" pitchFamily="49" charset="-122"/>
            </a:endParaRPr>
          </a:p>
        </p:txBody>
      </p:sp>
      <p:sp>
        <p:nvSpPr>
          <p:cNvPr id="7" name="文本框 6">
            <a:extLst>
              <a:ext uri="{FF2B5EF4-FFF2-40B4-BE49-F238E27FC236}">
                <a16:creationId xmlns:a16="http://schemas.microsoft.com/office/drawing/2014/main" id="{45198FFD-8A93-AC4A-B145-6BFDDA5ED5B5}"/>
              </a:ext>
            </a:extLst>
          </p:cNvPr>
          <p:cNvSpPr txBox="1"/>
          <p:nvPr/>
        </p:nvSpPr>
        <p:spPr>
          <a:xfrm>
            <a:off x="993505" y="1122669"/>
            <a:ext cx="2813591" cy="369332"/>
          </a:xfrm>
          <a:prstGeom prst="rect">
            <a:avLst/>
          </a:prstGeom>
          <a:noFill/>
        </p:spPr>
        <p:txBody>
          <a:bodyPr wrap="none" rtlCol="0">
            <a:spAutoFit/>
          </a:bodyPr>
          <a:lstStyle/>
          <a:p>
            <a:r>
              <a:rPr kumimoji="1" lang="zh-CN" altLang="en-US"/>
              <a:t>阶段三  </a:t>
            </a:r>
            <a:r>
              <a:rPr kumimoji="1" lang="en-US" altLang="zh-CN"/>
              <a:t>MQ</a:t>
            </a:r>
            <a:r>
              <a:rPr kumimoji="1" lang="zh-CN" altLang="en-US"/>
              <a:t>多次消费消息</a:t>
            </a:r>
          </a:p>
        </p:txBody>
      </p:sp>
      <p:sp>
        <p:nvSpPr>
          <p:cNvPr id="8" name="椭圆 7">
            <a:extLst>
              <a:ext uri="{FF2B5EF4-FFF2-40B4-BE49-F238E27FC236}">
                <a16:creationId xmlns:a16="http://schemas.microsoft.com/office/drawing/2014/main" id="{FE45FA21-64F9-C241-B6E2-F0EAF47EB2BE}"/>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a:extLst>
              <a:ext uri="{FF2B5EF4-FFF2-40B4-BE49-F238E27FC236}">
                <a16:creationId xmlns:a16="http://schemas.microsoft.com/office/drawing/2014/main" id="{8179A56C-F6A9-4B41-B714-BFAA4B6D3ACA}"/>
              </a:ext>
            </a:extLst>
          </p:cNvPr>
          <p:cNvSpPr txBox="1"/>
          <p:nvPr/>
        </p:nvSpPr>
        <p:spPr>
          <a:xfrm>
            <a:off x="993505" y="276066"/>
            <a:ext cx="1005403" cy="584775"/>
          </a:xfrm>
          <a:prstGeom prst="rect">
            <a:avLst/>
          </a:prstGeom>
          <a:noFill/>
        </p:spPr>
        <p:txBody>
          <a:bodyPr wrap="none" rtlCol="0">
            <a:spAutoFit/>
          </a:bodyPr>
          <a:lstStyle/>
          <a:p>
            <a:r>
              <a:rPr lang="zh-CN" altLang="en-US" sz="3200"/>
              <a:t>分析</a:t>
            </a:r>
            <a:endParaRPr lang="en-US" altLang="zh-CN" sz="3200"/>
          </a:p>
        </p:txBody>
      </p:sp>
      <p:grpSp>
        <p:nvGrpSpPr>
          <p:cNvPr id="14" name="组合 13">
            <a:extLst>
              <a:ext uri="{FF2B5EF4-FFF2-40B4-BE49-F238E27FC236}">
                <a16:creationId xmlns:a16="http://schemas.microsoft.com/office/drawing/2014/main" id="{F1B33727-4AF6-4740-8387-63793CC982BF}"/>
              </a:ext>
            </a:extLst>
          </p:cNvPr>
          <p:cNvGrpSpPr/>
          <p:nvPr/>
        </p:nvGrpSpPr>
        <p:grpSpPr>
          <a:xfrm>
            <a:off x="471278" y="1100572"/>
            <a:ext cx="396000" cy="396000"/>
            <a:chOff x="4267200" y="3009900"/>
            <a:chExt cx="792000" cy="792000"/>
          </a:xfrm>
          <a:solidFill>
            <a:srgbClr val="FFD966"/>
          </a:solidFill>
        </p:grpSpPr>
        <p:sp>
          <p:nvSpPr>
            <p:cNvPr id="15" name="椭圆 14">
              <a:extLst>
                <a:ext uri="{FF2B5EF4-FFF2-40B4-BE49-F238E27FC236}">
                  <a16:creationId xmlns:a16="http://schemas.microsoft.com/office/drawing/2014/main" id="{07A491E6-B191-B446-9A6B-C2A807893BB1}"/>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6" name="Freeform 101">
              <a:extLst>
                <a:ext uri="{FF2B5EF4-FFF2-40B4-BE49-F238E27FC236}">
                  <a16:creationId xmlns:a16="http://schemas.microsoft.com/office/drawing/2014/main" id="{92064E86-78FB-5549-8FC1-6095DF404A8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4768175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都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1631</TotalTime>
  <Words>2385</Words>
  <Application>Microsoft Macintosh PowerPoint</Application>
  <PresentationFormat>宽屏</PresentationFormat>
  <Paragraphs>240</Paragraphs>
  <Slides>32</Slides>
  <Notes>20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32</vt:i4>
      </vt:variant>
    </vt:vector>
  </HeadingPairs>
  <TitlesOfParts>
    <vt:vector size="38" baseType="lpstr">
      <vt:lpstr>等线</vt:lpstr>
      <vt:lpstr>SimHei</vt:lpstr>
      <vt:lpstr>微软雅黑</vt:lpstr>
      <vt:lpstr>Arial</vt:lpstr>
      <vt:lpstr>Gill Sans</vt:lpstr>
      <vt:lpstr>Office 主题​​</vt:lpstr>
      <vt:lpstr>Redis分布式锁介绍及使用</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集团三化项目 阶段性工作汇报</dc:title>
  <dc:creator>轶辰 邵</dc:creator>
  <cp:lastModifiedBy>Microsoft Office 用户</cp:lastModifiedBy>
  <cp:revision>160</cp:revision>
  <dcterms:created xsi:type="dcterms:W3CDTF">2019-08-16T03:42:06Z</dcterms:created>
  <dcterms:modified xsi:type="dcterms:W3CDTF">2020-04-14T15:39:59Z</dcterms:modified>
</cp:coreProperties>
</file>